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328" r:id="rId3"/>
    <p:sldId id="291" r:id="rId4"/>
    <p:sldId id="315" r:id="rId5"/>
    <p:sldId id="317" r:id="rId6"/>
    <p:sldId id="294" r:id="rId7"/>
    <p:sldId id="295" r:id="rId8"/>
    <p:sldId id="296" r:id="rId9"/>
    <p:sldId id="297" r:id="rId10"/>
    <p:sldId id="298" r:id="rId11"/>
    <p:sldId id="299" r:id="rId12"/>
    <p:sldId id="318" r:id="rId13"/>
    <p:sldId id="323" r:id="rId14"/>
    <p:sldId id="305" r:id="rId15"/>
    <p:sldId id="306" r:id="rId16"/>
    <p:sldId id="266" r:id="rId17"/>
    <p:sldId id="267" r:id="rId18"/>
    <p:sldId id="339" r:id="rId19"/>
    <p:sldId id="324" r:id="rId20"/>
    <p:sldId id="325" r:id="rId21"/>
    <p:sldId id="326" r:id="rId22"/>
    <p:sldId id="327" r:id="rId23"/>
    <p:sldId id="273" r:id="rId24"/>
    <p:sldId id="268" r:id="rId25"/>
    <p:sldId id="269" r:id="rId26"/>
    <p:sldId id="270" r:id="rId27"/>
    <p:sldId id="329" r:id="rId28"/>
    <p:sldId id="333" r:id="rId29"/>
    <p:sldId id="334" r:id="rId30"/>
    <p:sldId id="330" r:id="rId31"/>
    <p:sldId id="340" r:id="rId32"/>
    <p:sldId id="331" r:id="rId33"/>
    <p:sldId id="332" r:id="rId34"/>
    <p:sldId id="341" r:id="rId35"/>
    <p:sldId id="342" r:id="rId36"/>
    <p:sldId id="336" r:id="rId37"/>
    <p:sldId id="338" r:id="rId38"/>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autoAdjust="0"/>
    <p:restoredTop sz="94717" autoAdjust="0"/>
  </p:normalViewPr>
  <p:slideViewPr>
    <p:cSldViewPr>
      <p:cViewPr varScale="1">
        <p:scale>
          <a:sx n="100" d="100"/>
          <a:sy n="100" d="100"/>
        </p:scale>
        <p:origin x="-294"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57037C52-7289-49CC-8190-2C5574F3FA79}" type="datetimeFigureOut">
              <a:rPr lang="zh-CN" altLang="en-US" smtClean="0"/>
              <a:pPr/>
              <a:t>2018-10-09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60496F0-26FA-4AAC-91C0-B2D9DAD0C68B}" type="slidenum">
              <a:rPr lang="zh-CN" altLang="en-US" smtClean="0"/>
              <a:pPr/>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7037C52-7289-49CC-8190-2C5574F3FA79}" type="datetimeFigureOut">
              <a:rPr lang="zh-CN" altLang="en-US" smtClean="0"/>
              <a:pPr/>
              <a:t>2018-10-09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60496F0-26FA-4AAC-91C0-B2D9DAD0C68B}" type="slidenum">
              <a:rPr lang="zh-CN" altLang="en-US" smtClean="0"/>
              <a:pPr/>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7037C52-7289-49CC-8190-2C5574F3FA79}" type="datetimeFigureOut">
              <a:rPr lang="zh-CN" altLang="en-US" smtClean="0"/>
              <a:pPr/>
              <a:t>2018-10-09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60496F0-26FA-4AAC-91C0-B2D9DAD0C68B}" type="slidenum">
              <a:rPr lang="zh-CN" altLang="en-US" smtClean="0"/>
              <a:pPr/>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7037C52-7289-49CC-8190-2C5574F3FA79}" type="datetimeFigureOut">
              <a:rPr lang="zh-CN" altLang="en-US" smtClean="0"/>
              <a:pPr/>
              <a:t>2018-10-09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60496F0-26FA-4AAC-91C0-B2D9DAD0C68B}" type="slidenum">
              <a:rPr lang="zh-CN" altLang="en-US" smtClean="0"/>
              <a:pPr/>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57037C52-7289-49CC-8190-2C5574F3FA79}" type="datetimeFigureOut">
              <a:rPr lang="zh-CN" altLang="en-US" smtClean="0"/>
              <a:pPr/>
              <a:t>2018-10-09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60496F0-26FA-4AAC-91C0-B2D9DAD0C68B}" type="slidenum">
              <a:rPr lang="zh-CN" altLang="en-US" smtClean="0"/>
              <a:pPr/>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57037C52-7289-49CC-8190-2C5574F3FA79}" type="datetimeFigureOut">
              <a:rPr lang="zh-CN" altLang="en-US" smtClean="0"/>
              <a:pPr/>
              <a:t>2018-10-09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860496F0-26FA-4AAC-91C0-B2D9DAD0C68B}" type="slidenum">
              <a:rPr lang="zh-CN" altLang="en-US" smtClean="0"/>
              <a:pPr/>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57037C52-7289-49CC-8190-2C5574F3FA79}" type="datetimeFigureOut">
              <a:rPr lang="zh-CN" altLang="en-US" smtClean="0"/>
              <a:pPr/>
              <a:t>2018-10-09</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860496F0-26FA-4AAC-91C0-B2D9DAD0C68B}" type="slidenum">
              <a:rPr lang="zh-CN" altLang="en-US" smtClean="0"/>
              <a:pPr/>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57037C52-7289-49CC-8190-2C5574F3FA79}" type="datetimeFigureOut">
              <a:rPr lang="zh-CN" altLang="en-US" smtClean="0"/>
              <a:pPr/>
              <a:t>2018-10-09</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860496F0-26FA-4AAC-91C0-B2D9DAD0C68B}" type="slidenum">
              <a:rPr lang="zh-CN" altLang="en-US" smtClean="0"/>
              <a:pPr/>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7037C52-7289-49CC-8190-2C5574F3FA79}" type="datetimeFigureOut">
              <a:rPr lang="zh-CN" altLang="en-US" smtClean="0"/>
              <a:pPr/>
              <a:t>2018-10-09</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860496F0-26FA-4AAC-91C0-B2D9DAD0C68B}" type="slidenum">
              <a:rPr lang="zh-CN" altLang="en-US" smtClean="0"/>
              <a:pPr/>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57037C52-7289-49CC-8190-2C5574F3FA79}" type="datetimeFigureOut">
              <a:rPr lang="zh-CN" altLang="en-US" smtClean="0"/>
              <a:pPr/>
              <a:t>2018-10-09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860496F0-26FA-4AAC-91C0-B2D9DAD0C68B}" type="slidenum">
              <a:rPr lang="zh-CN" altLang="en-US" smtClean="0"/>
              <a:pPr/>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57037C52-7289-49CC-8190-2C5574F3FA79}" type="datetimeFigureOut">
              <a:rPr lang="zh-CN" altLang="en-US" smtClean="0"/>
              <a:pPr/>
              <a:t>2018-10-09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860496F0-26FA-4AAC-91C0-B2D9DAD0C68B}" type="slidenum">
              <a:rPr lang="zh-CN" altLang="en-US" smtClean="0"/>
              <a:pPr/>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7037C52-7289-49CC-8190-2C5574F3FA79}" type="datetimeFigureOut">
              <a:rPr lang="zh-CN" altLang="en-US" smtClean="0"/>
              <a:pPr/>
              <a:t>2018-10-09</a:t>
            </a:fld>
            <a:endParaRPr lang="zh-CN" alt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60496F0-26FA-4AAC-91C0-B2D9DAD0C68B}"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hyperlink" Target="http://tv.cctv.com/2018/09/11/VIDEeySp97oYSRSgx5mAFgDi180911.shtml" TargetMode="Externa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1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5" name="Picture 1" descr="C:\Users\Admin\Desktop\timg2P8ZCDNC.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2" name="标题 1"/>
          <p:cNvSpPr>
            <a:spLocks noGrp="1"/>
          </p:cNvSpPr>
          <p:nvPr>
            <p:ph type="ctrTitle"/>
          </p:nvPr>
        </p:nvSpPr>
        <p:spPr/>
        <p:txBody>
          <a:bodyPr>
            <a:normAutofit/>
          </a:bodyPr>
          <a:lstStyle/>
          <a:p>
            <a:r>
              <a:rPr lang="zh-CN" altLang="en-US" sz="6000" dirty="0" smtClean="0">
                <a:latin typeface="隶书" pitchFamily="49" charset="-122"/>
                <a:ea typeface="隶书" pitchFamily="49" charset="-122"/>
              </a:rPr>
              <a:t>总务处党员大会</a:t>
            </a:r>
            <a:endParaRPr lang="zh-CN" altLang="en-US" sz="6000" dirty="0">
              <a:latin typeface="隶书" pitchFamily="49" charset="-122"/>
              <a:ea typeface="隶书" pitchFamily="49" charset="-122"/>
            </a:endParaRPr>
          </a:p>
        </p:txBody>
      </p:sp>
      <p:sp>
        <p:nvSpPr>
          <p:cNvPr id="3" name="副标题 2"/>
          <p:cNvSpPr>
            <a:spLocks noGrp="1"/>
          </p:cNvSpPr>
          <p:nvPr>
            <p:ph type="subTitle" idx="1"/>
          </p:nvPr>
        </p:nvSpPr>
        <p:spPr/>
        <p:txBody>
          <a:bodyPr/>
          <a:lstStyle/>
          <a:p>
            <a:r>
              <a:rPr lang="en-US" altLang="zh-CN" dirty="0" smtClean="0">
                <a:solidFill>
                  <a:schemeClr val="tx1"/>
                </a:solidFill>
              </a:rPr>
              <a:t>2018-10</a:t>
            </a:r>
            <a:endParaRPr lang="zh-CN" altLang="en-US" dirty="0">
              <a:solidFill>
                <a:schemeClr val="tx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srcRect/>
          <a:stretch>
            <a:fillRect/>
          </a:stretch>
        </p:blipFill>
        <p:spPr bwMode="auto">
          <a:xfrm>
            <a:off x="0" y="0"/>
            <a:ext cx="9144000" cy="6857999"/>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C:\Users\Admin\Desktop\ppt图片\MAIN201809101624270943466790927.jpg"/>
          <p:cNvPicPr>
            <a:picLocks noChangeArrowheads="1"/>
          </p:cNvPicPr>
          <p:nvPr/>
        </p:nvPicPr>
        <p:blipFill>
          <a:blip r:embed="rId2" cstate="print"/>
          <a:srcRect/>
          <a:stretch>
            <a:fillRect/>
          </a:stretch>
        </p:blipFill>
        <p:spPr bwMode="auto">
          <a:xfrm>
            <a:off x="0" y="803794"/>
            <a:ext cx="2714644" cy="6054206"/>
          </a:xfrm>
          <a:prstGeom prst="rect">
            <a:avLst/>
          </a:prstGeom>
          <a:noFill/>
        </p:spPr>
      </p:pic>
      <p:pic>
        <p:nvPicPr>
          <p:cNvPr id="21507" name="Picture 3" descr="C:\Users\Admin\Desktop\ppt图片\MAIN201809101624272288422109411.jpg"/>
          <p:cNvPicPr>
            <a:picLocks noChangeArrowheads="1"/>
          </p:cNvPicPr>
          <p:nvPr/>
        </p:nvPicPr>
        <p:blipFill>
          <a:blip r:embed="rId3" cstate="print"/>
          <a:srcRect/>
          <a:stretch>
            <a:fillRect/>
          </a:stretch>
        </p:blipFill>
        <p:spPr bwMode="auto">
          <a:xfrm>
            <a:off x="6143636" y="785794"/>
            <a:ext cx="3000364" cy="6072206"/>
          </a:xfrm>
          <a:prstGeom prst="rect">
            <a:avLst/>
          </a:prstGeom>
          <a:noFill/>
        </p:spPr>
      </p:pic>
      <p:pic>
        <p:nvPicPr>
          <p:cNvPr id="21508" name="Picture 4"/>
          <p:cNvPicPr>
            <a:picLocks noChangeAspect="1" noChangeArrowheads="1"/>
          </p:cNvPicPr>
          <p:nvPr/>
        </p:nvPicPr>
        <p:blipFill>
          <a:blip r:embed="rId4"/>
          <a:srcRect/>
          <a:stretch>
            <a:fillRect/>
          </a:stretch>
        </p:blipFill>
        <p:spPr bwMode="auto">
          <a:xfrm>
            <a:off x="357158" y="0"/>
            <a:ext cx="7962900" cy="904875"/>
          </a:xfrm>
          <a:prstGeom prst="rect">
            <a:avLst/>
          </a:prstGeom>
          <a:noFill/>
          <a:ln w="9525">
            <a:noFill/>
            <a:miter lim="800000"/>
            <a:headEnd/>
            <a:tailEnd/>
          </a:ln>
          <a:effectLst/>
        </p:spPr>
      </p:pic>
      <p:pic>
        <p:nvPicPr>
          <p:cNvPr id="21509" name="Picture 5"/>
          <p:cNvPicPr>
            <a:picLocks noChangeAspect="1" noChangeArrowheads="1"/>
          </p:cNvPicPr>
          <p:nvPr/>
        </p:nvPicPr>
        <p:blipFill>
          <a:blip r:embed="rId5"/>
          <a:srcRect/>
          <a:stretch>
            <a:fillRect/>
          </a:stretch>
        </p:blipFill>
        <p:spPr bwMode="auto">
          <a:xfrm>
            <a:off x="2786050" y="2143116"/>
            <a:ext cx="3381375" cy="2847975"/>
          </a:xfrm>
          <a:prstGeom prst="rect">
            <a:avLst/>
          </a:prstGeom>
          <a:noFill/>
          <a:ln w="9525">
            <a:noFill/>
            <a:miter lim="800000"/>
            <a:headEnd/>
            <a:tailEnd/>
          </a:ln>
          <a:effectLst/>
        </p:spPr>
      </p:pic>
      <p:pic>
        <p:nvPicPr>
          <p:cNvPr id="21510" name="Picture 6"/>
          <p:cNvPicPr>
            <a:picLocks noChangeAspect="1" noChangeArrowheads="1"/>
          </p:cNvPicPr>
          <p:nvPr/>
        </p:nvPicPr>
        <p:blipFill>
          <a:blip r:embed="rId6"/>
          <a:srcRect/>
          <a:stretch>
            <a:fillRect/>
          </a:stretch>
        </p:blipFill>
        <p:spPr bwMode="auto">
          <a:xfrm>
            <a:off x="2928926" y="6072206"/>
            <a:ext cx="4929222" cy="5810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dmin\Desktop\ppt图片\MAIN201809101624274977970229481.jpg"/>
          <p:cNvPicPr>
            <a:picLocks noChangeArrowheads="1"/>
          </p:cNvPicPr>
          <p:nvPr/>
        </p:nvPicPr>
        <p:blipFill>
          <a:blip r:embed="rId2"/>
          <a:srcRect/>
          <a:stretch>
            <a:fillRect/>
          </a:stretch>
        </p:blipFill>
        <p:spPr bwMode="auto">
          <a:xfrm>
            <a:off x="4572000" y="0"/>
            <a:ext cx="4572000" cy="6840000"/>
          </a:xfrm>
          <a:prstGeom prst="rect">
            <a:avLst/>
          </a:prstGeom>
          <a:noFill/>
        </p:spPr>
      </p:pic>
      <p:pic>
        <p:nvPicPr>
          <p:cNvPr id="1027" name="Picture 3" descr="C:\Users\Admin\Desktop\ppt图片\MAIN201809101624273670090581529.jpg"/>
          <p:cNvPicPr>
            <a:picLocks noChangeArrowheads="1"/>
          </p:cNvPicPr>
          <p:nvPr/>
        </p:nvPicPr>
        <p:blipFill>
          <a:blip r:embed="rId3"/>
          <a:srcRect/>
          <a:stretch>
            <a:fillRect/>
          </a:stretch>
        </p:blipFill>
        <p:spPr bwMode="auto">
          <a:xfrm>
            <a:off x="0" y="0"/>
            <a:ext cx="4572007" cy="6858000"/>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2"/>
          <a:srcRect/>
          <a:stretch>
            <a:fillRect/>
          </a:stretch>
        </p:blipFill>
        <p:spPr bwMode="auto">
          <a:xfrm>
            <a:off x="357188" y="628650"/>
            <a:ext cx="8429625" cy="5600700"/>
          </a:xfrm>
          <a:prstGeom prst="rect">
            <a:avLst/>
          </a:prstGeom>
          <a:noFill/>
          <a:ln w="9525">
            <a:noFill/>
            <a:miter lim="800000"/>
            <a:headEnd/>
            <a:tailEnd/>
          </a:ln>
          <a:effectLst/>
        </p:spPr>
      </p:pic>
      <p:pic>
        <p:nvPicPr>
          <p:cNvPr id="2051" name="Picture 3" descr="C:\Users\Admin\Desktop\ppt图片\讲好三个故事.jpg"/>
          <p:cNvPicPr>
            <a:picLocks noChangeAspect="1" noChangeArrowheads="1"/>
          </p:cNvPicPr>
          <p:nvPr/>
        </p:nvPicPr>
        <p:blipFill>
          <a:blip r:embed="rId3"/>
          <a:srcRect/>
          <a:stretch>
            <a:fillRect/>
          </a:stretch>
        </p:blipFill>
        <p:spPr bwMode="auto">
          <a:xfrm>
            <a:off x="3714744" y="1428736"/>
            <a:ext cx="4643470" cy="4786346"/>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2"/>
          <a:srcRect/>
          <a:stretch>
            <a:fillRect/>
          </a:stretch>
        </p:blipFill>
        <p:spPr bwMode="auto">
          <a:xfrm>
            <a:off x="342900" y="619125"/>
            <a:ext cx="8458200" cy="5619750"/>
          </a:xfrm>
          <a:prstGeom prst="rect">
            <a:avLst/>
          </a:prstGeom>
          <a:noFill/>
          <a:ln w="9525">
            <a:noFill/>
            <a:miter lim="800000"/>
            <a:headEnd/>
            <a:tailEnd/>
          </a:ln>
          <a:effectLst/>
        </p:spPr>
      </p:pic>
      <p:pic>
        <p:nvPicPr>
          <p:cNvPr id="3074" name="Picture 2" descr="C:\Users\Admin\Desktop\ppt图片\三个新四个力.jpg"/>
          <p:cNvPicPr>
            <a:picLocks noChangeAspect="1" noChangeArrowheads="1"/>
          </p:cNvPicPr>
          <p:nvPr/>
        </p:nvPicPr>
        <p:blipFill>
          <a:blip r:embed="rId3"/>
          <a:srcRect/>
          <a:stretch>
            <a:fillRect/>
          </a:stretch>
        </p:blipFill>
        <p:spPr bwMode="auto">
          <a:xfrm>
            <a:off x="4000496" y="1428736"/>
            <a:ext cx="4357718" cy="4836387"/>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42844" y="1500174"/>
            <a:ext cx="8858312" cy="1928826"/>
          </a:xfrm>
        </p:spPr>
        <p:txBody>
          <a:bodyPr>
            <a:normAutofit/>
          </a:bodyPr>
          <a:lstStyle/>
          <a:p>
            <a:pPr algn="l"/>
            <a:r>
              <a:rPr lang="zh-CN" altLang="en-US" sz="3200" b="1" dirty="0" smtClean="0">
                <a:latin typeface="华文新魏" pitchFamily="2" charset="-122"/>
                <a:ea typeface="华文新魏" pitchFamily="2" charset="-122"/>
              </a:rPr>
              <a:t>习近平在全国教育大会上强调 ：</a:t>
            </a:r>
            <a:r>
              <a:rPr lang="en-US" altLang="zh-CN" sz="3200" b="1" dirty="0" smtClean="0">
                <a:solidFill>
                  <a:srgbClr val="FF0000"/>
                </a:solidFill>
                <a:latin typeface="华文新魏" pitchFamily="2" charset="-122"/>
                <a:ea typeface="华文新魏" pitchFamily="2" charset="-122"/>
              </a:rPr>
              <a:t/>
            </a:r>
            <a:br>
              <a:rPr lang="en-US" altLang="zh-CN" sz="3200" b="1" dirty="0" smtClean="0">
                <a:solidFill>
                  <a:srgbClr val="FF0000"/>
                </a:solidFill>
                <a:latin typeface="华文新魏" pitchFamily="2" charset="-122"/>
                <a:ea typeface="华文新魏" pitchFamily="2" charset="-122"/>
              </a:rPr>
            </a:br>
            <a:r>
              <a:rPr lang="en-US" altLang="zh-CN" sz="3200" b="1" dirty="0" smtClean="0">
                <a:solidFill>
                  <a:srgbClr val="FF0000"/>
                </a:solidFill>
                <a:latin typeface="华文新魏" pitchFamily="2" charset="-122"/>
                <a:ea typeface="华文新魏" pitchFamily="2" charset="-122"/>
              </a:rPr>
              <a:t>        </a:t>
            </a:r>
            <a:r>
              <a:rPr lang="zh-CN" altLang="en-US" sz="3200" b="1" dirty="0" smtClean="0">
                <a:solidFill>
                  <a:srgbClr val="FF0000"/>
                </a:solidFill>
                <a:latin typeface="华文新魏" pitchFamily="2" charset="-122"/>
                <a:ea typeface="华文新魏" pitchFamily="2" charset="-122"/>
              </a:rPr>
              <a:t>坚持中国特色社会主义教育发展道路 培养德智体美劳全面发展的社会主义建设者和接班人</a:t>
            </a:r>
            <a:endParaRPr lang="zh-CN" altLang="en-US" sz="3200" dirty="0">
              <a:solidFill>
                <a:srgbClr val="FF0000"/>
              </a:solidFill>
              <a:latin typeface="华文新魏" pitchFamily="2" charset="-122"/>
              <a:ea typeface="华文新魏" pitchFamily="2" charset="-122"/>
            </a:endParaRPr>
          </a:p>
        </p:txBody>
      </p:sp>
      <p:sp>
        <p:nvSpPr>
          <p:cNvPr id="7" name="矩形 6"/>
          <p:cNvSpPr/>
          <p:nvPr/>
        </p:nvSpPr>
        <p:spPr>
          <a:xfrm>
            <a:off x="285720" y="6357958"/>
            <a:ext cx="8643998" cy="369332"/>
          </a:xfrm>
          <a:prstGeom prst="rect">
            <a:avLst/>
          </a:prstGeom>
        </p:spPr>
        <p:txBody>
          <a:bodyPr wrap="square">
            <a:spAutoFit/>
          </a:bodyPr>
          <a:lstStyle/>
          <a:p>
            <a:pPr algn="ctr"/>
            <a:r>
              <a:rPr lang="en-US" altLang="zh-CN" dirty="0" smtClean="0">
                <a:hlinkClick r:id="rId2"/>
              </a:rPr>
              <a:t>http://tv.cctv.com/2018/09/11/VIDEeySp97oYSRSgx5mAFgDi180911.shtml</a:t>
            </a:r>
            <a:r>
              <a:rPr lang="zh-CN" altLang="en-US" dirty="0" smtClean="0"/>
              <a:t>（</a:t>
            </a:r>
            <a:r>
              <a:rPr lang="en-US" altLang="zh-CN" dirty="0" smtClean="0"/>
              <a:t>17</a:t>
            </a:r>
            <a:r>
              <a:rPr lang="zh-CN" altLang="en-US" dirty="0" smtClean="0"/>
              <a:t>分钟视频）</a:t>
            </a:r>
            <a:endParaRPr lang="zh-CN" altLang="en-US" dirty="0"/>
          </a:p>
        </p:txBody>
      </p:sp>
      <p:sp>
        <p:nvSpPr>
          <p:cNvPr id="8" name="矩形 7"/>
          <p:cNvSpPr/>
          <p:nvPr/>
        </p:nvSpPr>
        <p:spPr>
          <a:xfrm>
            <a:off x="0" y="357166"/>
            <a:ext cx="9144000" cy="1200329"/>
          </a:xfrm>
          <a:prstGeom prst="rect">
            <a:avLst/>
          </a:prstGeom>
        </p:spPr>
        <p:txBody>
          <a:bodyPr wrap="square">
            <a:spAutoFit/>
          </a:bodyPr>
          <a:lstStyle/>
          <a:p>
            <a:r>
              <a:rPr lang="en-US" altLang="zh-CN" sz="2400" dirty="0" smtClean="0">
                <a:latin typeface="华文新魏" pitchFamily="2" charset="-122"/>
                <a:ea typeface="华文新魏" pitchFamily="2" charset="-122"/>
              </a:rPr>
              <a:t>        9</a:t>
            </a:r>
            <a:r>
              <a:rPr lang="zh-CN" altLang="en-US" sz="2400" dirty="0" smtClean="0">
                <a:latin typeface="华文新魏" pitchFamily="2" charset="-122"/>
                <a:ea typeface="华文新魏" pitchFamily="2" charset="-122"/>
              </a:rPr>
              <a:t>月</a:t>
            </a:r>
            <a:r>
              <a:rPr lang="en-US" altLang="zh-CN" sz="2400" dirty="0" smtClean="0">
                <a:latin typeface="华文新魏" pitchFamily="2" charset="-122"/>
                <a:ea typeface="华文新魏" pitchFamily="2" charset="-122"/>
              </a:rPr>
              <a:t>10</a:t>
            </a:r>
            <a:r>
              <a:rPr lang="zh-CN" altLang="en-US" sz="2400" dirty="0" smtClean="0">
                <a:latin typeface="华文新魏" pitchFamily="2" charset="-122"/>
                <a:ea typeface="华文新魏" pitchFamily="2" charset="-122"/>
              </a:rPr>
              <a:t>日，全国教育大会在北京召开。中共中央总书记、国家主席、中央军委主席习近平出席会议并发表重要讲话，代表党中央向全国广大教师和教育工作者致以节日的热烈祝贺和诚挚问候。</a:t>
            </a:r>
            <a:endParaRPr lang="zh-CN" altLang="en-US" sz="2400" dirty="0">
              <a:latin typeface="华文新魏" pitchFamily="2" charset="-122"/>
              <a:ea typeface="华文新魏" pitchFamily="2" charset="-122"/>
            </a:endParaRPr>
          </a:p>
        </p:txBody>
      </p:sp>
      <p:pic>
        <p:nvPicPr>
          <p:cNvPr id="9" name="图片 8" descr="W020180910732867102575.jpg"/>
          <p:cNvPicPr>
            <a:picLocks noChangeAspect="1"/>
          </p:cNvPicPr>
          <p:nvPr/>
        </p:nvPicPr>
        <p:blipFill>
          <a:blip r:embed="rId3"/>
          <a:stretch>
            <a:fillRect/>
          </a:stretch>
        </p:blipFill>
        <p:spPr>
          <a:xfrm>
            <a:off x="4929190" y="3357562"/>
            <a:ext cx="3369215" cy="2786082"/>
          </a:xfrm>
          <a:prstGeom prst="rect">
            <a:avLst/>
          </a:prstGeom>
        </p:spPr>
      </p:pic>
      <p:pic>
        <p:nvPicPr>
          <p:cNvPr id="4098" name="Picture 2"/>
          <p:cNvPicPr>
            <a:picLocks noChangeAspect="1" noChangeArrowheads="1"/>
          </p:cNvPicPr>
          <p:nvPr/>
        </p:nvPicPr>
        <p:blipFill>
          <a:blip r:embed="rId4"/>
          <a:srcRect/>
          <a:stretch>
            <a:fillRect/>
          </a:stretch>
        </p:blipFill>
        <p:spPr bwMode="auto">
          <a:xfrm>
            <a:off x="500034" y="3357562"/>
            <a:ext cx="4286280" cy="278608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9" name="Picture 3"/>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srcRect/>
          <a:stretch>
            <a:fillRect/>
          </a:stretch>
        </p:blipFill>
        <p:spPr bwMode="auto">
          <a:xfrm>
            <a:off x="0" y="0"/>
            <a:ext cx="9144000" cy="681033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9" name="Picture 3"/>
          <p:cNvPicPr>
            <a:picLocks noChangeAspect="1" noChangeArrowheads="1"/>
          </p:cNvPicPr>
          <p:nvPr/>
        </p:nvPicPr>
        <p:blipFill>
          <a:blip r:embed="rId2"/>
          <a:srcRect/>
          <a:stretch>
            <a:fillRect/>
          </a:stretch>
        </p:blipFill>
        <p:spPr bwMode="auto">
          <a:xfrm>
            <a:off x="0" y="0"/>
            <a:ext cx="9118295" cy="6858000"/>
          </a:xfrm>
          <a:prstGeom prst="rect">
            <a:avLst/>
          </a:prstGeom>
          <a:noFill/>
          <a:ln w="9525">
            <a:noFill/>
            <a:miter lim="800000"/>
            <a:headEnd/>
            <a:tailEnd/>
          </a:ln>
          <a:effectLst/>
        </p:spPr>
      </p:pic>
      <p:sp>
        <p:nvSpPr>
          <p:cNvPr id="2" name="标题 1"/>
          <p:cNvSpPr>
            <a:spLocks noGrp="1"/>
          </p:cNvSpPr>
          <p:nvPr>
            <p:ph type="title"/>
          </p:nvPr>
        </p:nvSpPr>
        <p:spPr/>
        <p:txBody>
          <a:bodyPr/>
          <a:lstStyle/>
          <a:p>
            <a:r>
              <a:rPr lang="zh-CN" altLang="en-US" dirty="0" smtClean="0">
                <a:latin typeface="隶书" pitchFamily="49" charset="-122"/>
                <a:ea typeface="隶书" pitchFamily="49" charset="-122"/>
              </a:rPr>
              <a:t>会议内容</a:t>
            </a:r>
            <a:endParaRPr lang="zh-CN" altLang="en-US" dirty="0">
              <a:latin typeface="隶书" pitchFamily="49" charset="-122"/>
              <a:ea typeface="隶书" pitchFamily="49" charset="-122"/>
            </a:endParaRPr>
          </a:p>
        </p:txBody>
      </p:sp>
      <p:sp>
        <p:nvSpPr>
          <p:cNvPr id="3" name="内容占位符 2"/>
          <p:cNvSpPr>
            <a:spLocks noGrp="1"/>
          </p:cNvSpPr>
          <p:nvPr>
            <p:ph idx="1"/>
          </p:nvPr>
        </p:nvSpPr>
        <p:spPr>
          <a:xfrm>
            <a:off x="428596" y="2428868"/>
            <a:ext cx="8229600" cy="4311649"/>
          </a:xfrm>
        </p:spPr>
        <p:txBody>
          <a:bodyPr/>
          <a:lstStyle/>
          <a:p>
            <a:r>
              <a:rPr lang="zh-CN" altLang="en-US" dirty="0" smtClean="0">
                <a:latin typeface="华文新魏" pitchFamily="2" charset="-122"/>
                <a:ea typeface="华文新魏" pitchFamily="2" charset="-122"/>
              </a:rPr>
              <a:t>一、学习习近平总书记</a:t>
            </a:r>
            <a:r>
              <a:rPr lang="en-US" altLang="zh-CN" dirty="0" smtClean="0">
                <a:latin typeface="华文新魏" pitchFamily="2" charset="-122"/>
                <a:ea typeface="华文新魏" pitchFamily="2" charset="-122"/>
              </a:rPr>
              <a:t>2018</a:t>
            </a:r>
            <a:r>
              <a:rPr lang="zh-CN" altLang="en-US" dirty="0" smtClean="0">
                <a:latin typeface="华文新魏" pitchFamily="2" charset="-122"/>
                <a:ea typeface="华文新魏" pitchFamily="2" charset="-122"/>
              </a:rPr>
              <a:t>全国宣传思想工作会议讲话精神</a:t>
            </a:r>
            <a:endParaRPr lang="en-US" altLang="zh-CN" dirty="0" smtClean="0">
              <a:latin typeface="华文新魏" pitchFamily="2" charset="-122"/>
              <a:ea typeface="华文新魏" pitchFamily="2" charset="-122"/>
            </a:endParaRPr>
          </a:p>
          <a:p>
            <a:r>
              <a:rPr lang="zh-CN" altLang="en-US" dirty="0" smtClean="0">
                <a:latin typeface="华文新魏" pitchFamily="2" charset="-122"/>
                <a:ea typeface="华文新魏" pitchFamily="2" charset="-122"/>
              </a:rPr>
              <a:t>二、学习习近平总书记</a:t>
            </a:r>
            <a:r>
              <a:rPr lang="en-US" altLang="zh-CN" dirty="0" smtClean="0">
                <a:latin typeface="华文新魏" pitchFamily="2" charset="-122"/>
                <a:ea typeface="华文新魏" pitchFamily="2" charset="-122"/>
              </a:rPr>
              <a:t>2018</a:t>
            </a:r>
            <a:r>
              <a:rPr lang="zh-CN" altLang="en-US" dirty="0" smtClean="0">
                <a:latin typeface="华文新魏" pitchFamily="2" charset="-122"/>
                <a:ea typeface="华文新魏" pitchFamily="2" charset="-122"/>
              </a:rPr>
              <a:t>全国教育大会讲话精神</a:t>
            </a:r>
            <a:endParaRPr lang="en-US" altLang="zh-CN" dirty="0" smtClean="0">
              <a:latin typeface="华文新魏" pitchFamily="2" charset="-122"/>
              <a:ea typeface="华文新魏" pitchFamily="2" charset="-122"/>
            </a:endParaRPr>
          </a:p>
          <a:p>
            <a:r>
              <a:rPr lang="zh-CN" altLang="en-US" dirty="0" smtClean="0">
                <a:latin typeface="华文新魏" pitchFamily="2" charset="-122"/>
                <a:ea typeface="华文新魏" pitchFamily="2" charset="-122"/>
              </a:rPr>
              <a:t>三、通报总务处党支部</a:t>
            </a:r>
            <a:r>
              <a:rPr lang="en-US" altLang="zh-CN" dirty="0" smtClean="0">
                <a:latin typeface="华文新魏" pitchFamily="2" charset="-122"/>
                <a:ea typeface="华文新魏" pitchFamily="2" charset="-122"/>
              </a:rPr>
              <a:t>2018</a:t>
            </a:r>
            <a:r>
              <a:rPr lang="zh-CN" altLang="en-US" dirty="0" smtClean="0">
                <a:latin typeface="华文新魏" pitchFamily="2" charset="-122"/>
                <a:ea typeface="华文新魏" pitchFamily="2" charset="-122"/>
              </a:rPr>
              <a:t>年秋冬学期工作计划及具体安排</a:t>
            </a:r>
            <a:endParaRPr lang="zh-CN" altLang="en-US" dirty="0">
              <a:latin typeface="华文新魏" pitchFamily="2" charset="-122"/>
              <a:ea typeface="华文新魏" pitchFamily="2" charset="-122"/>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srcRect/>
          <a:stretch>
            <a:fillRect/>
          </a:stretch>
        </p:blipFill>
        <p:spPr bwMode="auto">
          <a:xfrm>
            <a:off x="0" y="142852"/>
            <a:ext cx="9144000" cy="3286124"/>
          </a:xfrm>
          <a:prstGeom prst="rect">
            <a:avLst/>
          </a:prstGeom>
          <a:noFill/>
          <a:ln w="9525">
            <a:noFill/>
            <a:miter lim="800000"/>
            <a:headEnd/>
            <a:tailEnd/>
          </a:ln>
          <a:effectLst/>
        </p:spPr>
      </p:pic>
      <p:pic>
        <p:nvPicPr>
          <p:cNvPr id="7171" name="Picture 3"/>
          <p:cNvPicPr>
            <a:picLocks noChangeAspect="1" noChangeArrowheads="1"/>
          </p:cNvPicPr>
          <p:nvPr/>
        </p:nvPicPr>
        <p:blipFill>
          <a:blip r:embed="rId3"/>
          <a:srcRect/>
          <a:stretch>
            <a:fillRect/>
          </a:stretch>
        </p:blipFill>
        <p:spPr bwMode="auto">
          <a:xfrm>
            <a:off x="0" y="3429000"/>
            <a:ext cx="9001156" cy="328614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srcRect/>
          <a:stretch>
            <a:fillRect/>
          </a:stretch>
        </p:blipFill>
        <p:spPr bwMode="auto">
          <a:xfrm>
            <a:off x="714348" y="0"/>
            <a:ext cx="7643866" cy="672199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srcRect/>
          <a:stretch>
            <a:fillRect/>
          </a:stretch>
        </p:blipFill>
        <p:spPr bwMode="auto">
          <a:xfrm>
            <a:off x="428596" y="84943"/>
            <a:ext cx="8143932" cy="6572801"/>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357174"/>
            <a:ext cx="8229600" cy="1143000"/>
          </a:xfrm>
        </p:spPr>
        <p:txBody>
          <a:bodyPr>
            <a:normAutofit fontScale="90000"/>
          </a:bodyPr>
          <a:lstStyle/>
          <a:p>
            <a:r>
              <a:rPr lang="zh-CN" altLang="en-US" dirty="0">
                <a:solidFill>
                  <a:srgbClr val="FF0000"/>
                </a:solidFill>
                <a:latin typeface="华文新魏" pitchFamily="2" charset="-122"/>
                <a:ea typeface="华文新魏" pitchFamily="2" charset="-122"/>
              </a:rPr>
              <a:t>中共浙江大学委员会关于认真学习贯彻全国教育大会精神的通知</a:t>
            </a:r>
          </a:p>
        </p:txBody>
      </p:sp>
      <p:sp>
        <p:nvSpPr>
          <p:cNvPr id="3" name="内容占位符 2"/>
          <p:cNvSpPr>
            <a:spLocks noGrp="1"/>
          </p:cNvSpPr>
          <p:nvPr>
            <p:ph idx="1"/>
          </p:nvPr>
        </p:nvSpPr>
        <p:spPr>
          <a:xfrm>
            <a:off x="214282" y="2357430"/>
            <a:ext cx="8443914" cy="3786214"/>
          </a:xfrm>
        </p:spPr>
        <p:txBody>
          <a:bodyPr/>
          <a:lstStyle/>
          <a:p>
            <a:r>
              <a:rPr lang="en-US" dirty="0" smtClean="0">
                <a:latin typeface="华文新魏" pitchFamily="2" charset="-122"/>
                <a:ea typeface="华文新魏" pitchFamily="2" charset="-122"/>
              </a:rPr>
              <a:t>         2018</a:t>
            </a:r>
            <a:r>
              <a:rPr lang="zh-CN" altLang="en-US" dirty="0">
                <a:latin typeface="华文新魏" pitchFamily="2" charset="-122"/>
                <a:ea typeface="华文新魏" pitchFamily="2" charset="-122"/>
              </a:rPr>
              <a:t>年</a:t>
            </a:r>
            <a:r>
              <a:rPr lang="en-US" dirty="0">
                <a:latin typeface="华文新魏" pitchFamily="2" charset="-122"/>
                <a:ea typeface="华文新魏" pitchFamily="2" charset="-122"/>
              </a:rPr>
              <a:t>9</a:t>
            </a:r>
            <a:r>
              <a:rPr lang="zh-CN" altLang="en-US" dirty="0">
                <a:latin typeface="华文新魏" pitchFamily="2" charset="-122"/>
                <a:ea typeface="华文新魏" pitchFamily="2" charset="-122"/>
              </a:rPr>
              <a:t>月</a:t>
            </a:r>
            <a:r>
              <a:rPr lang="en-US" dirty="0">
                <a:latin typeface="华文新魏" pitchFamily="2" charset="-122"/>
                <a:ea typeface="华文新魏" pitchFamily="2" charset="-122"/>
              </a:rPr>
              <a:t>10</a:t>
            </a:r>
            <a:r>
              <a:rPr lang="zh-CN" altLang="en-US" dirty="0">
                <a:latin typeface="华文新魏" pitchFamily="2" charset="-122"/>
                <a:ea typeface="华文新魏" pitchFamily="2" charset="-122"/>
              </a:rPr>
              <a:t>日至</a:t>
            </a:r>
            <a:r>
              <a:rPr lang="en-US" dirty="0">
                <a:latin typeface="华文新魏" pitchFamily="2" charset="-122"/>
                <a:ea typeface="华文新魏" pitchFamily="2" charset="-122"/>
              </a:rPr>
              <a:t>11</a:t>
            </a:r>
            <a:r>
              <a:rPr lang="zh-CN" altLang="en-US" dirty="0">
                <a:latin typeface="华文新魏" pitchFamily="2" charset="-122"/>
                <a:ea typeface="华文新魏" pitchFamily="2" charset="-122"/>
              </a:rPr>
              <a:t>日，党中央在北京召开全国教育大会，深入分析研究教育工作面临的新形势新任务，对当前和今后一个时期教育改革发展作出战略部署，为新时代教育事业构划了蓝图、指明了方向。我校要在师生员工中深入开展学习、宣传、贯彻全国教育大会精神</a:t>
            </a:r>
            <a:r>
              <a:rPr lang="zh-CN" altLang="en-US" dirty="0" smtClean="0">
                <a:latin typeface="华文新魏" pitchFamily="2" charset="-122"/>
                <a:ea typeface="华文新魏" pitchFamily="2" charset="-122"/>
              </a:rPr>
              <a:t>活动</a:t>
            </a:r>
            <a:r>
              <a:rPr lang="zh-CN" altLang="en-US" dirty="0">
                <a:latin typeface="华文新魏" pitchFamily="2" charset="-122"/>
                <a:ea typeface="华文新魏" pitchFamily="2" charset="-122"/>
              </a:rPr>
              <a:t>。</a:t>
            </a:r>
          </a:p>
        </p:txBody>
      </p:sp>
      <p:sp>
        <p:nvSpPr>
          <p:cNvPr id="14337" name="Rectangle 1"/>
          <p:cNvSpPr>
            <a:spLocks noChangeArrowheads="1"/>
          </p:cNvSpPr>
          <p:nvPr/>
        </p:nvSpPr>
        <p:spPr bwMode="auto">
          <a:xfrm>
            <a:off x="0" y="1643050"/>
            <a:ext cx="9144000"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sz="2000" b="0" i="0" u="none" strike="noStrike" cap="none" normalizeH="0" baseline="0" dirty="0" smtClean="0">
                <a:ln>
                  <a:noFill/>
                </a:ln>
                <a:solidFill>
                  <a:srgbClr val="040404"/>
                </a:solidFill>
                <a:effectLst/>
                <a:latin typeface="Times New Roman" pitchFamily="18" charset="0"/>
                <a:ea typeface="仿宋_GB2312" pitchFamily="49" charset="-122"/>
                <a:cs typeface="宋体" pitchFamily="2" charset="-122"/>
              </a:rPr>
              <a:t>党委发</a:t>
            </a:r>
            <a:r>
              <a:rPr kumimoji="0" lang="zh-CN" altLang="zh-CN" sz="2000" b="0" i="0" u="none" strike="noStrike" cap="none" normalizeH="0" baseline="0" dirty="0" smtClean="0">
                <a:ln>
                  <a:noFill/>
                </a:ln>
                <a:solidFill>
                  <a:srgbClr val="040404"/>
                </a:solidFill>
                <a:effectLst/>
                <a:latin typeface="Times New Roman" pitchFamily="18" charset="0"/>
                <a:ea typeface="仿宋_GB2312" pitchFamily="49" charset="-122"/>
                <a:cs typeface="宋体" pitchFamily="2" charset="-122"/>
              </a:rPr>
              <a:t>〔</a:t>
            </a:r>
            <a:r>
              <a:rPr kumimoji="0" lang="en-US" altLang="zh-CN" sz="2000" b="0" i="0" u="none" strike="noStrike" cap="none" normalizeH="0" baseline="0" dirty="0" smtClean="0">
                <a:ln>
                  <a:noFill/>
                </a:ln>
                <a:solidFill>
                  <a:srgbClr val="040404"/>
                </a:solidFill>
                <a:effectLst/>
                <a:latin typeface="Calibri" pitchFamily="34" charset="0"/>
                <a:ea typeface="仿宋_GB2312" pitchFamily="49" charset="-122"/>
                <a:cs typeface="Times New Roman" pitchFamily="18" charset="0"/>
              </a:rPr>
              <a:t>2018</a:t>
            </a:r>
            <a:r>
              <a:rPr kumimoji="0" lang="en-US" altLang="zh-CN" sz="2000" b="0" i="0" u="none" strike="noStrike" cap="none" normalizeH="0" baseline="0" dirty="0" smtClean="0">
                <a:ln>
                  <a:noFill/>
                </a:ln>
                <a:solidFill>
                  <a:srgbClr val="040404"/>
                </a:solidFill>
                <a:effectLst/>
                <a:latin typeface="Times New Roman" pitchFamily="18" charset="0"/>
                <a:ea typeface="仿宋_GB2312" pitchFamily="49" charset="-122"/>
                <a:cs typeface="宋体" pitchFamily="2" charset="-122"/>
              </a:rPr>
              <a:t>〕</a:t>
            </a:r>
            <a:r>
              <a:rPr kumimoji="0" lang="en-US" altLang="zh-CN" sz="2000" b="0" i="0" u="none" strike="noStrike" cap="none" normalizeH="0" baseline="0" dirty="0" smtClean="0">
                <a:ln>
                  <a:noFill/>
                </a:ln>
                <a:solidFill>
                  <a:srgbClr val="040404"/>
                </a:solidFill>
                <a:effectLst/>
                <a:latin typeface="Calibri" pitchFamily="34" charset="0"/>
                <a:ea typeface="仿宋_GB2312" pitchFamily="49" charset="-122"/>
                <a:cs typeface="Times New Roman" pitchFamily="18" charset="0"/>
              </a:rPr>
              <a:t>53</a:t>
            </a:r>
            <a:r>
              <a:rPr kumimoji="0" lang="zh-CN" altLang="en-US" sz="2000" b="0" i="0" u="none" strike="noStrike" cap="none" normalizeH="0" baseline="0" dirty="0" smtClean="0">
                <a:ln>
                  <a:noFill/>
                </a:ln>
                <a:solidFill>
                  <a:srgbClr val="040404"/>
                </a:solidFill>
                <a:effectLst/>
                <a:latin typeface="Times New Roman" pitchFamily="18" charset="0"/>
                <a:ea typeface="仿宋_GB2312" pitchFamily="49" charset="-122"/>
                <a:cs typeface="宋体" pitchFamily="2" charset="-122"/>
              </a:rPr>
              <a:t>号</a:t>
            </a:r>
            <a:endParaRPr kumimoji="0" lang="zh-CN" altLang="en-US" sz="2000" b="0" i="0" u="none" strike="noStrike" cap="none" normalizeH="0" baseline="0" dirty="0" smtClean="0">
              <a:ln>
                <a:noFill/>
              </a:ln>
              <a:solidFill>
                <a:schemeClr val="tx1"/>
              </a:solidFill>
              <a:effectLst/>
              <a:latin typeface="Arial" pitchFamily="34" charset="0"/>
              <a:ea typeface="宋体" pitchFamily="2" charset="-122"/>
              <a:cs typeface="宋体" pitchFamily="2" charset="-122"/>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Autofit/>
          </a:bodyPr>
          <a:lstStyle/>
          <a:p>
            <a:r>
              <a:rPr lang="zh-CN" altLang="en-US" sz="3600" dirty="0" smtClean="0">
                <a:solidFill>
                  <a:srgbClr val="FF0000"/>
                </a:solidFill>
                <a:latin typeface="隶书" pitchFamily="49" charset="-122"/>
                <a:ea typeface="隶书" pitchFamily="49" charset="-122"/>
              </a:rPr>
              <a:t>一、提高</a:t>
            </a:r>
            <a:r>
              <a:rPr lang="zh-CN" altLang="en-US" sz="3600" dirty="0">
                <a:solidFill>
                  <a:srgbClr val="FF0000"/>
                </a:solidFill>
                <a:latin typeface="隶书" pitchFamily="49" charset="-122"/>
                <a:ea typeface="隶书" pitchFamily="49" charset="-122"/>
              </a:rPr>
              <a:t>思想认识，深刻</a:t>
            </a:r>
            <a:r>
              <a:rPr lang="zh-CN" altLang="en-US" sz="3600" dirty="0" smtClean="0">
                <a:solidFill>
                  <a:srgbClr val="FF0000"/>
                </a:solidFill>
                <a:latin typeface="隶书" pitchFamily="49" charset="-122"/>
                <a:ea typeface="隶书" pitchFamily="49" charset="-122"/>
              </a:rPr>
              <a:t>领会</a:t>
            </a:r>
            <a:r>
              <a:rPr lang="en-US" altLang="zh-CN" sz="3600" dirty="0" smtClean="0">
                <a:solidFill>
                  <a:srgbClr val="FF0000"/>
                </a:solidFill>
                <a:latin typeface="隶书" pitchFamily="49" charset="-122"/>
                <a:ea typeface="隶书" pitchFamily="49" charset="-122"/>
              </a:rPr>
              <a:t/>
            </a:r>
            <a:br>
              <a:rPr lang="en-US" altLang="zh-CN" sz="3600" dirty="0" smtClean="0">
                <a:solidFill>
                  <a:srgbClr val="FF0000"/>
                </a:solidFill>
                <a:latin typeface="隶书" pitchFamily="49" charset="-122"/>
                <a:ea typeface="隶书" pitchFamily="49" charset="-122"/>
              </a:rPr>
            </a:br>
            <a:r>
              <a:rPr lang="zh-CN" altLang="en-US" sz="3600" dirty="0" smtClean="0">
                <a:solidFill>
                  <a:srgbClr val="FF0000"/>
                </a:solidFill>
                <a:latin typeface="隶书" pitchFamily="49" charset="-122"/>
                <a:ea typeface="隶书" pitchFamily="49" charset="-122"/>
              </a:rPr>
              <a:t>全国</a:t>
            </a:r>
            <a:r>
              <a:rPr lang="zh-CN" altLang="en-US" sz="3600" dirty="0">
                <a:solidFill>
                  <a:srgbClr val="FF0000"/>
                </a:solidFill>
                <a:latin typeface="隶书" pitchFamily="49" charset="-122"/>
                <a:ea typeface="隶书" pitchFamily="49" charset="-122"/>
              </a:rPr>
              <a:t>教育大会精神的重大意义</a:t>
            </a:r>
          </a:p>
        </p:txBody>
      </p:sp>
      <p:sp>
        <p:nvSpPr>
          <p:cNvPr id="3" name="内容占位符 2"/>
          <p:cNvSpPr>
            <a:spLocks noGrp="1"/>
          </p:cNvSpPr>
          <p:nvPr>
            <p:ph idx="1"/>
          </p:nvPr>
        </p:nvSpPr>
        <p:spPr>
          <a:xfrm>
            <a:off x="285720" y="1643050"/>
            <a:ext cx="8572560" cy="4214842"/>
          </a:xfrm>
        </p:spPr>
        <p:txBody>
          <a:bodyPr>
            <a:noAutofit/>
          </a:bodyPr>
          <a:lstStyle/>
          <a:p>
            <a:r>
              <a:rPr lang="zh-CN" altLang="en-US" sz="2400" dirty="0" smtClean="0">
                <a:latin typeface="华文新魏" pitchFamily="2" charset="-122"/>
                <a:ea typeface="华文新魏" pitchFamily="2" charset="-122"/>
              </a:rPr>
              <a:t>        教育是国之大计、党之大计，对提高人民综合素质、促进人的全面发展、增强中华民族创新创造活力、实现中华民族伟大复兴具有决定性意义。党的十八大以来，在以习近平同志为核心的党中央坚强领导下，围绕培养什么人、怎样培养人、为谁培养人这一根本问题，全面加强党对教育工作的领导，推进教育改革，加快补齐教育短板。</a:t>
            </a:r>
          </a:p>
          <a:p>
            <a:r>
              <a:rPr lang="zh-CN" altLang="en-US" sz="2400" dirty="0" smtClean="0">
                <a:latin typeface="华文新魏" pitchFamily="2" charset="-122"/>
                <a:ea typeface="华文新魏" pitchFamily="2" charset="-122"/>
              </a:rPr>
              <a:t>        全校各级党组织要切实提高政治站位，牢固树立“四个意识”，坚定“四个自信”，在党的坚强领导下，全面贯彻党的教育方针，为决胜全面建成小康社会、夺取新时代中国特色社会主义伟大胜利、实现中华民族伟大复兴的中国梦作出新的更大的贡献。</a:t>
            </a:r>
            <a:endParaRPr lang="zh-CN" altLang="en-US" sz="2400" dirty="0">
              <a:latin typeface="华文新魏" pitchFamily="2" charset="-122"/>
              <a:ea typeface="华文新魏" pitchFamily="2" charset="-122"/>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428612"/>
            <a:ext cx="8229600" cy="1143000"/>
          </a:xfrm>
        </p:spPr>
        <p:txBody>
          <a:bodyPr>
            <a:noAutofit/>
          </a:bodyPr>
          <a:lstStyle/>
          <a:p>
            <a:r>
              <a:rPr lang="zh-CN" altLang="en-US" sz="3600" dirty="0" smtClean="0">
                <a:solidFill>
                  <a:srgbClr val="FF0000"/>
                </a:solidFill>
                <a:latin typeface="隶书" pitchFamily="49" charset="-122"/>
                <a:ea typeface="隶书" pitchFamily="49" charset="-122"/>
              </a:rPr>
              <a:t>二、突出</a:t>
            </a:r>
            <a:r>
              <a:rPr lang="zh-CN" altLang="en-US" sz="3600" dirty="0">
                <a:solidFill>
                  <a:srgbClr val="FF0000"/>
                </a:solidFill>
                <a:latin typeface="隶书" pitchFamily="49" charset="-122"/>
                <a:ea typeface="隶书" pitchFamily="49" charset="-122"/>
              </a:rPr>
              <a:t>工作重点，肩负</a:t>
            </a:r>
            <a:r>
              <a:rPr lang="zh-CN" altLang="en-US" sz="3600" dirty="0" smtClean="0">
                <a:solidFill>
                  <a:srgbClr val="FF0000"/>
                </a:solidFill>
                <a:latin typeface="隶书" pitchFamily="49" charset="-122"/>
                <a:ea typeface="隶书" pitchFamily="49" charset="-122"/>
              </a:rPr>
              <a:t>起</a:t>
            </a:r>
            <a:r>
              <a:rPr lang="en-US" altLang="zh-CN" sz="3600" dirty="0" smtClean="0">
                <a:solidFill>
                  <a:srgbClr val="FF0000"/>
                </a:solidFill>
                <a:latin typeface="隶书" pitchFamily="49" charset="-122"/>
                <a:ea typeface="隶书" pitchFamily="49" charset="-122"/>
              </a:rPr>
              <a:t/>
            </a:r>
            <a:br>
              <a:rPr lang="en-US" altLang="zh-CN" sz="3600" dirty="0" smtClean="0">
                <a:solidFill>
                  <a:srgbClr val="FF0000"/>
                </a:solidFill>
                <a:latin typeface="隶书" pitchFamily="49" charset="-122"/>
                <a:ea typeface="隶书" pitchFamily="49" charset="-122"/>
              </a:rPr>
            </a:br>
            <a:r>
              <a:rPr lang="zh-CN" altLang="en-US" sz="3600" dirty="0" smtClean="0">
                <a:solidFill>
                  <a:srgbClr val="FF0000"/>
                </a:solidFill>
                <a:latin typeface="隶书" pitchFamily="49" charset="-122"/>
                <a:ea typeface="隶书" pitchFamily="49" charset="-122"/>
              </a:rPr>
              <a:t>新时代高水平</a:t>
            </a:r>
            <a:r>
              <a:rPr lang="zh-CN" altLang="en-US" sz="3600" dirty="0">
                <a:solidFill>
                  <a:srgbClr val="FF0000"/>
                </a:solidFill>
                <a:latin typeface="隶书" pitchFamily="49" charset="-122"/>
                <a:ea typeface="隶书" pitchFamily="49" charset="-122"/>
              </a:rPr>
              <a:t>大学的历史使命</a:t>
            </a:r>
          </a:p>
        </p:txBody>
      </p:sp>
      <p:sp>
        <p:nvSpPr>
          <p:cNvPr id="3" name="内容占位符 2"/>
          <p:cNvSpPr>
            <a:spLocks noGrp="1"/>
          </p:cNvSpPr>
          <p:nvPr>
            <p:ph idx="1"/>
          </p:nvPr>
        </p:nvSpPr>
        <p:spPr>
          <a:xfrm>
            <a:off x="771556" y="2028828"/>
            <a:ext cx="7586658" cy="3900502"/>
          </a:xfrm>
        </p:spPr>
        <p:txBody>
          <a:bodyPr>
            <a:normAutofit/>
          </a:bodyPr>
          <a:lstStyle/>
          <a:p>
            <a:r>
              <a:rPr lang="zh-CN" altLang="en-US" sz="2800" dirty="0">
                <a:latin typeface="华文新魏" pitchFamily="2" charset="-122"/>
                <a:ea typeface="华文新魏" pitchFamily="2" charset="-122"/>
              </a:rPr>
              <a:t>深刻认识新时代高水平大学的地位与</a:t>
            </a:r>
            <a:r>
              <a:rPr lang="zh-CN" altLang="en-US" sz="2800" dirty="0" smtClean="0">
                <a:latin typeface="华文新魏" pitchFamily="2" charset="-122"/>
                <a:ea typeface="华文新魏" pitchFamily="2" charset="-122"/>
              </a:rPr>
              <a:t>使命</a:t>
            </a:r>
            <a:endParaRPr lang="en-US" altLang="zh-CN" sz="2800" dirty="0" smtClean="0">
              <a:latin typeface="华文新魏" pitchFamily="2" charset="-122"/>
              <a:ea typeface="华文新魏" pitchFamily="2" charset="-122"/>
            </a:endParaRPr>
          </a:p>
          <a:p>
            <a:r>
              <a:rPr lang="zh-CN" altLang="en-US" sz="2800" dirty="0">
                <a:latin typeface="华文新魏" pitchFamily="2" charset="-122"/>
                <a:ea typeface="华文新魏" pitchFamily="2" charset="-122"/>
              </a:rPr>
              <a:t>着力培养堪当民族复兴大任的时代</a:t>
            </a:r>
            <a:r>
              <a:rPr lang="zh-CN" altLang="en-US" sz="2800" dirty="0" smtClean="0">
                <a:latin typeface="华文新魏" pitchFamily="2" charset="-122"/>
                <a:ea typeface="华文新魏" pitchFamily="2" charset="-122"/>
              </a:rPr>
              <a:t>新人</a:t>
            </a:r>
            <a:endParaRPr lang="en-US" altLang="zh-CN" sz="2800" dirty="0" smtClean="0">
              <a:latin typeface="华文新魏" pitchFamily="2" charset="-122"/>
              <a:ea typeface="华文新魏" pitchFamily="2" charset="-122"/>
            </a:endParaRPr>
          </a:p>
          <a:p>
            <a:r>
              <a:rPr lang="zh-CN" altLang="en-US" sz="2800" dirty="0">
                <a:latin typeface="华文新魏" pitchFamily="2" charset="-122"/>
                <a:ea typeface="华文新魏" pitchFamily="2" charset="-122"/>
              </a:rPr>
              <a:t>努力形成高水平人才培养</a:t>
            </a:r>
            <a:r>
              <a:rPr lang="zh-CN" altLang="en-US" sz="2800" dirty="0" smtClean="0">
                <a:latin typeface="华文新魏" pitchFamily="2" charset="-122"/>
                <a:ea typeface="华文新魏" pitchFamily="2" charset="-122"/>
              </a:rPr>
              <a:t>体系</a:t>
            </a:r>
            <a:endParaRPr lang="en-US" altLang="zh-CN" sz="2800" dirty="0" smtClean="0">
              <a:latin typeface="华文新魏" pitchFamily="2" charset="-122"/>
              <a:ea typeface="华文新魏" pitchFamily="2" charset="-122"/>
            </a:endParaRPr>
          </a:p>
          <a:p>
            <a:r>
              <a:rPr lang="zh-CN" altLang="en-US" sz="2800" dirty="0">
                <a:latin typeface="华文新魏" pitchFamily="2" charset="-122"/>
                <a:ea typeface="华文新魏" pitchFamily="2" charset="-122"/>
              </a:rPr>
              <a:t>积极建设“信念坚定、师德高尚、业务</a:t>
            </a:r>
            <a:r>
              <a:rPr lang="zh-CN" altLang="en-US" sz="2800" dirty="0" smtClean="0">
                <a:latin typeface="华文新魏" pitchFamily="2" charset="-122"/>
                <a:ea typeface="华文新魏" pitchFamily="2" charset="-122"/>
              </a:rPr>
              <a:t>精良”</a:t>
            </a:r>
            <a:endParaRPr lang="en-US" altLang="zh-CN" sz="2800" dirty="0" smtClean="0">
              <a:latin typeface="华文新魏" pitchFamily="2" charset="-122"/>
              <a:ea typeface="华文新魏" pitchFamily="2" charset="-122"/>
            </a:endParaRPr>
          </a:p>
          <a:p>
            <a:pPr>
              <a:buNone/>
            </a:pPr>
            <a:r>
              <a:rPr lang="en-US" altLang="zh-CN" sz="2800" dirty="0" smtClean="0">
                <a:latin typeface="华文新魏" pitchFamily="2" charset="-122"/>
                <a:ea typeface="华文新魏" pitchFamily="2" charset="-122"/>
              </a:rPr>
              <a:t>     </a:t>
            </a:r>
            <a:r>
              <a:rPr lang="zh-CN" altLang="en-US" sz="2800" dirty="0" smtClean="0">
                <a:latin typeface="华文新魏" pitchFamily="2" charset="-122"/>
                <a:ea typeface="华文新魏" pitchFamily="2" charset="-122"/>
              </a:rPr>
              <a:t>的</a:t>
            </a:r>
            <a:r>
              <a:rPr lang="zh-CN" altLang="en-US" sz="2800" dirty="0">
                <a:latin typeface="华文新魏" pitchFamily="2" charset="-122"/>
                <a:ea typeface="华文新魏" pitchFamily="2" charset="-122"/>
              </a:rPr>
              <a:t>教师</a:t>
            </a:r>
            <a:r>
              <a:rPr lang="zh-CN" altLang="en-US" sz="2800" dirty="0" smtClean="0">
                <a:latin typeface="华文新魏" pitchFamily="2" charset="-122"/>
                <a:ea typeface="华文新魏" pitchFamily="2" charset="-122"/>
              </a:rPr>
              <a:t>队伍</a:t>
            </a:r>
            <a:endParaRPr lang="en-US" altLang="zh-CN" sz="2800" dirty="0" smtClean="0">
              <a:latin typeface="华文新魏" pitchFamily="2" charset="-122"/>
              <a:ea typeface="华文新魏" pitchFamily="2" charset="-122"/>
            </a:endParaRPr>
          </a:p>
          <a:p>
            <a:r>
              <a:rPr lang="zh-CN" altLang="en-US" sz="2800" dirty="0">
                <a:latin typeface="华文新魏" pitchFamily="2" charset="-122"/>
                <a:ea typeface="华文新魏" pitchFamily="2" charset="-122"/>
              </a:rPr>
              <a:t>坚决扛起新一轮改革开放的时代</a:t>
            </a:r>
            <a:r>
              <a:rPr lang="zh-CN" altLang="en-US" sz="2800" dirty="0" smtClean="0">
                <a:latin typeface="华文新魏" pitchFamily="2" charset="-122"/>
                <a:ea typeface="华文新魏" pitchFamily="2" charset="-122"/>
              </a:rPr>
              <a:t>担当</a:t>
            </a:r>
            <a:endParaRPr lang="en-US" altLang="zh-CN" sz="2800" dirty="0" smtClean="0">
              <a:latin typeface="华文新魏" pitchFamily="2" charset="-122"/>
              <a:ea typeface="华文新魏" pitchFamily="2" charset="-122"/>
            </a:endParaRPr>
          </a:p>
          <a:p>
            <a:r>
              <a:rPr lang="zh-CN" altLang="en-US" sz="2800" dirty="0">
                <a:latin typeface="华文新魏" pitchFamily="2" charset="-122"/>
                <a:ea typeface="华文新魏" pitchFamily="2" charset="-122"/>
              </a:rPr>
              <a:t>切实加强党对教育工作的全面领导</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500034" y="142852"/>
            <a:ext cx="8229600" cy="1143000"/>
          </a:xfrm>
        </p:spPr>
        <p:txBody>
          <a:bodyPr>
            <a:noAutofit/>
          </a:bodyPr>
          <a:lstStyle/>
          <a:p>
            <a:r>
              <a:rPr lang="zh-CN" altLang="en-US" sz="3600" dirty="0" smtClean="0">
                <a:solidFill>
                  <a:srgbClr val="FF0000"/>
                </a:solidFill>
                <a:latin typeface="隶书" pitchFamily="49" charset="-122"/>
                <a:ea typeface="隶书" pitchFamily="49" charset="-122"/>
              </a:rPr>
              <a:t>三、加强</a:t>
            </a:r>
            <a:r>
              <a:rPr lang="zh-CN" altLang="en-US" sz="3600" dirty="0">
                <a:solidFill>
                  <a:srgbClr val="FF0000"/>
                </a:solidFill>
                <a:latin typeface="隶书" pitchFamily="49" charset="-122"/>
                <a:ea typeface="隶书" pitchFamily="49" charset="-122"/>
              </a:rPr>
              <a:t>宣传组织，将学习</a:t>
            </a:r>
            <a:r>
              <a:rPr lang="zh-CN" altLang="en-US" sz="3600" dirty="0" smtClean="0">
                <a:solidFill>
                  <a:srgbClr val="FF0000"/>
                </a:solidFill>
                <a:latin typeface="隶书" pitchFamily="49" charset="-122"/>
                <a:ea typeface="隶书" pitchFamily="49" charset="-122"/>
              </a:rPr>
              <a:t>贯彻</a:t>
            </a:r>
            <a:r>
              <a:rPr lang="en-US" altLang="zh-CN" sz="3600" dirty="0" smtClean="0">
                <a:solidFill>
                  <a:srgbClr val="FF0000"/>
                </a:solidFill>
                <a:latin typeface="隶书" pitchFamily="49" charset="-122"/>
                <a:ea typeface="隶书" pitchFamily="49" charset="-122"/>
              </a:rPr>
              <a:t/>
            </a:r>
            <a:br>
              <a:rPr lang="en-US" altLang="zh-CN" sz="3600" dirty="0" smtClean="0">
                <a:solidFill>
                  <a:srgbClr val="FF0000"/>
                </a:solidFill>
                <a:latin typeface="隶书" pitchFamily="49" charset="-122"/>
                <a:ea typeface="隶书" pitchFamily="49" charset="-122"/>
              </a:rPr>
            </a:br>
            <a:r>
              <a:rPr lang="zh-CN" altLang="en-US" sz="3600" dirty="0" smtClean="0">
                <a:solidFill>
                  <a:srgbClr val="FF0000"/>
                </a:solidFill>
                <a:latin typeface="隶书" pitchFamily="49" charset="-122"/>
                <a:ea typeface="隶书" pitchFamily="49" charset="-122"/>
              </a:rPr>
              <a:t>全国</a:t>
            </a:r>
            <a:r>
              <a:rPr lang="zh-CN" altLang="en-US" sz="3600" dirty="0">
                <a:solidFill>
                  <a:srgbClr val="FF0000"/>
                </a:solidFill>
                <a:latin typeface="隶书" pitchFamily="49" charset="-122"/>
                <a:ea typeface="隶书" pitchFamily="49" charset="-122"/>
              </a:rPr>
              <a:t>教育大会精神的工作落到实处</a:t>
            </a:r>
          </a:p>
        </p:txBody>
      </p:sp>
      <p:sp>
        <p:nvSpPr>
          <p:cNvPr id="3" name="内容占位符 2"/>
          <p:cNvSpPr>
            <a:spLocks noGrp="1"/>
          </p:cNvSpPr>
          <p:nvPr>
            <p:ph idx="1"/>
          </p:nvPr>
        </p:nvSpPr>
        <p:spPr>
          <a:xfrm>
            <a:off x="0" y="1357298"/>
            <a:ext cx="9144000" cy="5357826"/>
          </a:xfrm>
        </p:spPr>
        <p:txBody>
          <a:bodyPr>
            <a:noAutofit/>
          </a:bodyPr>
          <a:lstStyle/>
          <a:p>
            <a:r>
              <a:rPr lang="zh-CN" altLang="en-US" sz="2000" b="1" dirty="0" smtClean="0">
                <a:latin typeface="华文新魏" pitchFamily="2" charset="-122"/>
                <a:ea typeface="华文新魏" pitchFamily="2" charset="-122"/>
              </a:rPr>
              <a:t>        </a:t>
            </a:r>
            <a:r>
              <a:rPr lang="zh-CN" altLang="en-US" sz="2400" b="1" dirty="0" smtClean="0">
                <a:solidFill>
                  <a:srgbClr val="FF0000"/>
                </a:solidFill>
                <a:latin typeface="华文新魏" pitchFamily="2" charset="-122"/>
                <a:ea typeface="华文新魏" pitchFamily="2" charset="-122"/>
              </a:rPr>
              <a:t>高度</a:t>
            </a:r>
            <a:r>
              <a:rPr lang="zh-CN" altLang="en-US" sz="2400" b="1" dirty="0">
                <a:solidFill>
                  <a:srgbClr val="FF0000"/>
                </a:solidFill>
                <a:latin typeface="华文新魏" pitchFamily="2" charset="-122"/>
                <a:ea typeface="华文新魏" pitchFamily="2" charset="-122"/>
              </a:rPr>
              <a:t>重视，加强</a:t>
            </a:r>
            <a:r>
              <a:rPr lang="zh-CN" altLang="en-US" sz="2400" b="1" dirty="0" smtClean="0">
                <a:solidFill>
                  <a:srgbClr val="FF0000"/>
                </a:solidFill>
                <a:latin typeface="华文新魏" pitchFamily="2" charset="-122"/>
                <a:ea typeface="华文新魏" pitchFamily="2" charset="-122"/>
              </a:rPr>
              <a:t>领导。</a:t>
            </a:r>
            <a:r>
              <a:rPr lang="zh-CN" altLang="en-US" sz="2400" dirty="0">
                <a:latin typeface="华文新魏" pitchFamily="2" charset="-122"/>
                <a:ea typeface="华文新魏" pitchFamily="2" charset="-122"/>
              </a:rPr>
              <a:t>各级领导干部要发挥好示范带动作用，先学一步、学深一层，校院两级党委理论学习中心组要把贯彻领会全国教育大会精神作为近期理论学习的重要主题</a:t>
            </a:r>
            <a:r>
              <a:rPr lang="zh-CN" altLang="en-US" sz="2400" dirty="0" smtClean="0">
                <a:latin typeface="华文新魏" pitchFamily="2" charset="-122"/>
                <a:ea typeface="华文新魏" pitchFamily="2" charset="-122"/>
              </a:rPr>
              <a:t>，以此</a:t>
            </a:r>
            <a:r>
              <a:rPr lang="zh-CN" altLang="en-US" sz="2400" dirty="0">
                <a:latin typeface="华文新魏" pitchFamily="2" charset="-122"/>
                <a:ea typeface="华文新魏" pitchFamily="2" charset="-122"/>
              </a:rPr>
              <a:t>带动广大干部和师生的学习贯彻活动</a:t>
            </a:r>
            <a:r>
              <a:rPr lang="zh-CN" altLang="en-US" sz="2400" dirty="0" smtClean="0">
                <a:latin typeface="华文新魏" pitchFamily="2" charset="-122"/>
                <a:ea typeface="华文新魏" pitchFamily="2" charset="-122"/>
              </a:rPr>
              <a:t>。</a:t>
            </a:r>
            <a:endParaRPr lang="en-US" altLang="zh-CN" sz="2400" b="1" dirty="0" smtClean="0">
              <a:latin typeface="华文新魏" pitchFamily="2" charset="-122"/>
              <a:ea typeface="华文新魏" pitchFamily="2" charset="-122"/>
            </a:endParaRPr>
          </a:p>
          <a:p>
            <a:r>
              <a:rPr lang="zh-CN" altLang="en-US" sz="2400" b="1" dirty="0" smtClean="0">
                <a:latin typeface="华文新魏" pitchFamily="2" charset="-122"/>
                <a:ea typeface="华文新魏" pitchFamily="2" charset="-122"/>
              </a:rPr>
              <a:t>        </a:t>
            </a:r>
            <a:r>
              <a:rPr lang="zh-CN" altLang="en-US" sz="2400" b="1" dirty="0" smtClean="0">
                <a:solidFill>
                  <a:srgbClr val="FF0000"/>
                </a:solidFill>
                <a:latin typeface="华文新魏" pitchFamily="2" charset="-122"/>
                <a:ea typeface="华文新魏" pitchFamily="2" charset="-122"/>
              </a:rPr>
              <a:t>认真</a:t>
            </a:r>
            <a:r>
              <a:rPr lang="zh-CN" altLang="en-US" sz="2400" b="1" dirty="0">
                <a:solidFill>
                  <a:srgbClr val="FF0000"/>
                </a:solidFill>
                <a:latin typeface="华文新魏" pitchFamily="2" charset="-122"/>
                <a:ea typeface="华文新魏" pitchFamily="2" charset="-122"/>
              </a:rPr>
              <a:t>组织，周密</a:t>
            </a:r>
            <a:r>
              <a:rPr lang="zh-CN" altLang="en-US" sz="2400" b="1" dirty="0" smtClean="0">
                <a:solidFill>
                  <a:srgbClr val="FF0000"/>
                </a:solidFill>
                <a:latin typeface="华文新魏" pitchFamily="2" charset="-122"/>
                <a:ea typeface="华文新魏" pitchFamily="2" charset="-122"/>
              </a:rPr>
              <a:t>安排。</a:t>
            </a:r>
            <a:r>
              <a:rPr lang="zh-CN" altLang="en-US" sz="2400" dirty="0">
                <a:latin typeface="华文新魏" pitchFamily="2" charset="-122"/>
                <a:ea typeface="华文新魏" pitchFamily="2" charset="-122"/>
              </a:rPr>
              <a:t>全校各级党组织要高度重视，紧密结合实际，突出重点，区分层次，创新形式</a:t>
            </a:r>
            <a:r>
              <a:rPr lang="zh-CN" altLang="en-US" sz="2400" dirty="0" smtClean="0">
                <a:latin typeface="华文新魏" pitchFamily="2" charset="-122"/>
                <a:ea typeface="华文新魏" pitchFamily="2" charset="-122"/>
              </a:rPr>
              <a:t>，引导</a:t>
            </a:r>
            <a:r>
              <a:rPr lang="zh-CN" altLang="en-US" sz="2400" dirty="0">
                <a:latin typeface="华文新魏" pitchFamily="2" charset="-122"/>
                <a:ea typeface="华文新魏" pitchFamily="2" charset="-122"/>
              </a:rPr>
              <a:t>师生把总书记重要讲话精神和大会要求内化于心，外化于行，转化为成长发展的思想养分</a:t>
            </a:r>
            <a:r>
              <a:rPr lang="zh-CN" altLang="en-US" sz="2400" dirty="0" smtClean="0">
                <a:latin typeface="华文新魏" pitchFamily="2" charset="-122"/>
                <a:ea typeface="华文新魏" pitchFamily="2" charset="-122"/>
              </a:rPr>
              <a:t>。</a:t>
            </a:r>
            <a:endParaRPr lang="en-US" altLang="zh-CN" sz="2400" b="1" dirty="0" smtClean="0">
              <a:latin typeface="华文新魏" pitchFamily="2" charset="-122"/>
              <a:ea typeface="华文新魏" pitchFamily="2" charset="-122"/>
            </a:endParaRPr>
          </a:p>
          <a:p>
            <a:r>
              <a:rPr lang="zh-CN" altLang="en-US" sz="2400" b="1" dirty="0" smtClean="0">
                <a:latin typeface="华文新魏" pitchFamily="2" charset="-122"/>
                <a:ea typeface="华文新魏" pitchFamily="2" charset="-122"/>
              </a:rPr>
              <a:t>         </a:t>
            </a:r>
            <a:r>
              <a:rPr lang="zh-CN" altLang="en-US" sz="2400" b="1" dirty="0" smtClean="0">
                <a:solidFill>
                  <a:srgbClr val="FF0000"/>
                </a:solidFill>
                <a:latin typeface="华文新魏" pitchFamily="2" charset="-122"/>
                <a:ea typeface="华文新魏" pitchFamily="2" charset="-122"/>
              </a:rPr>
              <a:t>联系实际</a:t>
            </a:r>
            <a:r>
              <a:rPr lang="zh-CN" altLang="en-US" sz="2400" b="1" dirty="0">
                <a:solidFill>
                  <a:srgbClr val="FF0000"/>
                </a:solidFill>
                <a:latin typeface="华文新魏" pitchFamily="2" charset="-122"/>
                <a:ea typeface="华文新魏" pitchFamily="2" charset="-122"/>
              </a:rPr>
              <a:t>，重在落实</a:t>
            </a:r>
            <a:r>
              <a:rPr lang="zh-CN" altLang="en-US" sz="2400" b="1" dirty="0" smtClean="0">
                <a:solidFill>
                  <a:srgbClr val="FF0000"/>
                </a:solidFill>
                <a:latin typeface="华文新魏" pitchFamily="2" charset="-122"/>
                <a:ea typeface="华文新魏" pitchFamily="2" charset="-122"/>
              </a:rPr>
              <a:t>。</a:t>
            </a:r>
            <a:r>
              <a:rPr lang="zh-CN" altLang="en-US" sz="2400" dirty="0">
                <a:latin typeface="华文新魏" pitchFamily="2" charset="-122"/>
                <a:ea typeface="华文新魏" pitchFamily="2" charset="-122"/>
              </a:rPr>
              <a:t>要把学习贯彻习近平总书记在全国教育大会上的重要讲话精神与深入学习贯彻党的十九大精神结合起来，与学习贯彻习近平总书记在北京大学师生座谈会上的重要讲话等结合起来，与推动落实教育“奋进之笔”结合起来</a:t>
            </a:r>
            <a:r>
              <a:rPr lang="zh-CN" altLang="en-US" sz="2400" dirty="0" smtClean="0">
                <a:latin typeface="华文新魏" pitchFamily="2" charset="-122"/>
                <a:ea typeface="华文新魏" pitchFamily="2" charset="-122"/>
              </a:rPr>
              <a:t>，为</a:t>
            </a:r>
            <a:r>
              <a:rPr lang="zh-CN" altLang="en-US" sz="2400" dirty="0">
                <a:latin typeface="华文新魏" pitchFamily="2" charset="-122"/>
                <a:ea typeface="华文新魏" pitchFamily="2" charset="-122"/>
              </a:rPr>
              <a:t>决胜全面建成小康社会、夺取新时代中国特色社会主义伟大胜利、实现中华民族伟大复兴的中国梦作出新的更大贡献。</a:t>
            </a:r>
            <a:endParaRPr lang="en-US" altLang="zh-CN" sz="2400" b="1" dirty="0">
              <a:latin typeface="华文新魏" pitchFamily="2" charset="-122"/>
              <a:ea typeface="华文新魏" pitchFamily="2" charset="-122"/>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85720" y="642918"/>
            <a:ext cx="8643998" cy="584775"/>
          </a:xfrm>
          <a:prstGeom prst="rect">
            <a:avLst/>
          </a:prstGeom>
          <a:noFill/>
        </p:spPr>
        <p:txBody>
          <a:bodyPr wrap="square" rtlCol="0">
            <a:spAutoFit/>
          </a:bodyPr>
          <a:lstStyle/>
          <a:p>
            <a:pPr algn="ctr"/>
            <a:r>
              <a:rPr lang="zh-CN" altLang="en-US" sz="3200" dirty="0" smtClean="0">
                <a:solidFill>
                  <a:srgbClr val="FF0000"/>
                </a:solidFill>
                <a:latin typeface="隶书" pitchFamily="49" charset="-122"/>
                <a:ea typeface="隶书" pitchFamily="49" charset="-122"/>
              </a:rPr>
              <a:t>总务处党支部</a:t>
            </a:r>
            <a:r>
              <a:rPr lang="en-US" altLang="zh-CN" sz="3200" dirty="0" smtClean="0">
                <a:solidFill>
                  <a:srgbClr val="FF0000"/>
                </a:solidFill>
                <a:latin typeface="隶书" pitchFamily="49" charset="-122"/>
                <a:ea typeface="隶书" pitchFamily="49" charset="-122"/>
              </a:rPr>
              <a:t>2018</a:t>
            </a:r>
            <a:r>
              <a:rPr lang="zh-CN" altLang="en-US" sz="3200" dirty="0" smtClean="0">
                <a:solidFill>
                  <a:srgbClr val="FF0000"/>
                </a:solidFill>
                <a:latin typeface="隶书" pitchFamily="49" charset="-122"/>
                <a:ea typeface="隶书" pitchFamily="49" charset="-122"/>
              </a:rPr>
              <a:t>年秋冬学期工作计划</a:t>
            </a:r>
            <a:endParaRPr lang="zh-CN" altLang="en-US" sz="3200" dirty="0">
              <a:solidFill>
                <a:srgbClr val="FF0000"/>
              </a:solidFill>
              <a:latin typeface="隶书" pitchFamily="49" charset="-122"/>
              <a:ea typeface="隶书" pitchFamily="49" charset="-122"/>
            </a:endParaRPr>
          </a:p>
        </p:txBody>
      </p:sp>
      <p:pic>
        <p:nvPicPr>
          <p:cNvPr id="2050" name="Picture 2"/>
          <p:cNvPicPr>
            <a:picLocks noChangeAspect="1" noChangeArrowheads="1"/>
          </p:cNvPicPr>
          <p:nvPr/>
        </p:nvPicPr>
        <p:blipFill>
          <a:blip r:embed="rId2"/>
          <a:srcRect/>
          <a:stretch>
            <a:fillRect/>
          </a:stretch>
        </p:blipFill>
        <p:spPr bwMode="auto">
          <a:xfrm>
            <a:off x="285720" y="1571612"/>
            <a:ext cx="8429684" cy="421484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85720" y="357166"/>
            <a:ext cx="8643998" cy="584775"/>
          </a:xfrm>
          <a:prstGeom prst="rect">
            <a:avLst/>
          </a:prstGeom>
          <a:noFill/>
        </p:spPr>
        <p:txBody>
          <a:bodyPr wrap="square" rtlCol="0">
            <a:spAutoFit/>
          </a:bodyPr>
          <a:lstStyle/>
          <a:p>
            <a:pPr algn="ctr"/>
            <a:r>
              <a:rPr lang="zh-CN" altLang="en-US" sz="3200" dirty="0" smtClean="0">
                <a:solidFill>
                  <a:srgbClr val="FF0000"/>
                </a:solidFill>
                <a:latin typeface="隶书" pitchFamily="49" charset="-122"/>
                <a:ea typeface="隶书" pitchFamily="49" charset="-122"/>
              </a:rPr>
              <a:t>总务处党支部</a:t>
            </a:r>
            <a:r>
              <a:rPr lang="en-US" altLang="zh-CN" sz="3200" dirty="0" smtClean="0">
                <a:solidFill>
                  <a:srgbClr val="FF0000"/>
                </a:solidFill>
                <a:latin typeface="隶书" pitchFamily="49" charset="-122"/>
                <a:ea typeface="隶书" pitchFamily="49" charset="-122"/>
              </a:rPr>
              <a:t>2018</a:t>
            </a:r>
            <a:r>
              <a:rPr lang="zh-CN" altLang="en-US" sz="3200" dirty="0" smtClean="0">
                <a:solidFill>
                  <a:srgbClr val="FF0000"/>
                </a:solidFill>
                <a:latin typeface="隶书" pitchFamily="49" charset="-122"/>
                <a:ea typeface="隶书" pitchFamily="49" charset="-122"/>
              </a:rPr>
              <a:t>年秋冬学期工作计划</a:t>
            </a:r>
          </a:p>
        </p:txBody>
      </p:sp>
      <p:pic>
        <p:nvPicPr>
          <p:cNvPr id="3074" name="Picture 2"/>
          <p:cNvPicPr>
            <a:picLocks noChangeAspect="1" noChangeArrowheads="1"/>
          </p:cNvPicPr>
          <p:nvPr/>
        </p:nvPicPr>
        <p:blipFill>
          <a:blip r:embed="rId2"/>
          <a:srcRect/>
          <a:stretch>
            <a:fillRect/>
          </a:stretch>
        </p:blipFill>
        <p:spPr bwMode="auto">
          <a:xfrm>
            <a:off x="357158" y="1357299"/>
            <a:ext cx="8429684" cy="347664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承诺墙new1008.JPG"/>
          <p:cNvPicPr>
            <a:picLocks noChangeAspect="1"/>
          </p:cNvPicPr>
          <p:nvPr/>
        </p:nvPicPr>
        <p:blipFill>
          <a:blip r:embed="rId2" cstate="print"/>
          <a:stretch>
            <a:fillRect/>
          </a:stretch>
        </p:blipFill>
        <p:spPr>
          <a:xfrm>
            <a:off x="0" y="0"/>
            <a:ext cx="9144000" cy="6858000"/>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0" y="-24"/>
            <a:ext cx="9144000" cy="685802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85720" y="357166"/>
            <a:ext cx="8643998" cy="584775"/>
          </a:xfrm>
          <a:prstGeom prst="rect">
            <a:avLst/>
          </a:prstGeom>
          <a:noFill/>
        </p:spPr>
        <p:txBody>
          <a:bodyPr wrap="square" rtlCol="0">
            <a:spAutoFit/>
          </a:bodyPr>
          <a:lstStyle/>
          <a:p>
            <a:pPr algn="ctr"/>
            <a:r>
              <a:rPr lang="zh-CN" altLang="en-US" sz="3200" dirty="0" smtClean="0">
                <a:solidFill>
                  <a:srgbClr val="FF0000"/>
                </a:solidFill>
                <a:latin typeface="隶书" pitchFamily="49" charset="-122"/>
                <a:ea typeface="隶书" pitchFamily="49" charset="-122"/>
              </a:rPr>
              <a:t>总务处党支部</a:t>
            </a:r>
            <a:r>
              <a:rPr lang="en-US" altLang="zh-CN" sz="3200" dirty="0" smtClean="0">
                <a:solidFill>
                  <a:srgbClr val="FF0000"/>
                </a:solidFill>
                <a:latin typeface="隶书" pitchFamily="49" charset="-122"/>
                <a:ea typeface="隶书" pitchFamily="49" charset="-122"/>
              </a:rPr>
              <a:t>2018</a:t>
            </a:r>
            <a:r>
              <a:rPr lang="zh-CN" altLang="en-US" sz="3200" dirty="0" smtClean="0">
                <a:solidFill>
                  <a:srgbClr val="FF0000"/>
                </a:solidFill>
                <a:latin typeface="隶书" pitchFamily="49" charset="-122"/>
                <a:ea typeface="隶书" pitchFamily="49" charset="-122"/>
              </a:rPr>
              <a:t>年秋冬学期工作计划</a:t>
            </a:r>
          </a:p>
        </p:txBody>
      </p:sp>
      <p:pic>
        <p:nvPicPr>
          <p:cNvPr id="4098" name="Picture 2"/>
          <p:cNvPicPr>
            <a:picLocks noChangeAspect="1" noChangeArrowheads="1"/>
          </p:cNvPicPr>
          <p:nvPr/>
        </p:nvPicPr>
        <p:blipFill>
          <a:blip r:embed="rId2"/>
          <a:srcRect/>
          <a:stretch>
            <a:fillRect/>
          </a:stretch>
        </p:blipFill>
        <p:spPr bwMode="auto">
          <a:xfrm>
            <a:off x="357158" y="1214422"/>
            <a:ext cx="8553346" cy="435771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p:cNvPicPr>
            <a:picLocks noChangeAspect="1" noChangeArrowheads="1"/>
          </p:cNvPicPr>
          <p:nvPr/>
        </p:nvPicPr>
        <p:blipFill>
          <a:blip r:embed="rId2"/>
          <a:srcRect/>
          <a:stretch>
            <a:fillRect/>
          </a:stretch>
        </p:blipFill>
        <p:spPr bwMode="auto">
          <a:xfrm>
            <a:off x="0" y="0"/>
            <a:ext cx="9144000" cy="1082096"/>
          </a:xfrm>
          <a:prstGeom prst="rect">
            <a:avLst/>
          </a:prstGeom>
          <a:noFill/>
          <a:ln w="9525">
            <a:noFill/>
            <a:miter lim="800000"/>
            <a:headEnd/>
            <a:tailEnd/>
          </a:ln>
          <a:effectLst/>
        </p:spPr>
      </p:pic>
      <p:sp>
        <p:nvSpPr>
          <p:cNvPr id="4" name="圆角矩形 3"/>
          <p:cNvSpPr/>
          <p:nvPr/>
        </p:nvSpPr>
        <p:spPr>
          <a:xfrm>
            <a:off x="8072462" y="714356"/>
            <a:ext cx="714380" cy="357190"/>
          </a:xfrm>
          <a:prstGeom prst="round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FF0000"/>
              </a:solidFill>
            </a:endParaRPr>
          </a:p>
        </p:txBody>
      </p:sp>
      <p:pic>
        <p:nvPicPr>
          <p:cNvPr id="5122" name="Picture 2" descr="C:\Users\Admin\Desktop\TIM图片20181009144432_副本.png"/>
          <p:cNvPicPr>
            <a:picLocks noChangeAspect="1" noChangeArrowheads="1"/>
          </p:cNvPicPr>
          <p:nvPr/>
        </p:nvPicPr>
        <p:blipFill>
          <a:blip r:embed="rId3"/>
          <a:srcRect/>
          <a:stretch>
            <a:fillRect/>
          </a:stretch>
        </p:blipFill>
        <p:spPr bwMode="auto">
          <a:xfrm>
            <a:off x="357158" y="1142984"/>
            <a:ext cx="8429684" cy="5715016"/>
          </a:xfrm>
          <a:prstGeom prst="rect">
            <a:avLst/>
          </a:prstGeom>
          <a:noFill/>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85720" y="357166"/>
            <a:ext cx="8643998" cy="584775"/>
          </a:xfrm>
          <a:prstGeom prst="rect">
            <a:avLst/>
          </a:prstGeom>
          <a:noFill/>
        </p:spPr>
        <p:txBody>
          <a:bodyPr wrap="square" rtlCol="0">
            <a:spAutoFit/>
          </a:bodyPr>
          <a:lstStyle/>
          <a:p>
            <a:pPr algn="ctr"/>
            <a:r>
              <a:rPr lang="zh-CN" altLang="en-US" sz="3200" dirty="0" smtClean="0">
                <a:solidFill>
                  <a:srgbClr val="FF0000"/>
                </a:solidFill>
                <a:latin typeface="隶书" pitchFamily="49" charset="-122"/>
                <a:ea typeface="隶书" pitchFamily="49" charset="-122"/>
              </a:rPr>
              <a:t>总务处党支部</a:t>
            </a:r>
            <a:r>
              <a:rPr lang="en-US" altLang="zh-CN" sz="3200" dirty="0" smtClean="0">
                <a:solidFill>
                  <a:srgbClr val="FF0000"/>
                </a:solidFill>
                <a:latin typeface="隶书" pitchFamily="49" charset="-122"/>
                <a:ea typeface="隶书" pitchFamily="49" charset="-122"/>
              </a:rPr>
              <a:t>2018</a:t>
            </a:r>
            <a:r>
              <a:rPr lang="zh-CN" altLang="en-US" sz="3200" dirty="0" smtClean="0">
                <a:solidFill>
                  <a:srgbClr val="FF0000"/>
                </a:solidFill>
                <a:latin typeface="隶书" pitchFamily="49" charset="-122"/>
                <a:ea typeface="隶书" pitchFamily="49" charset="-122"/>
              </a:rPr>
              <a:t>年秋冬学期工作计划</a:t>
            </a:r>
          </a:p>
        </p:txBody>
      </p:sp>
      <p:pic>
        <p:nvPicPr>
          <p:cNvPr id="6146" name="Picture 2"/>
          <p:cNvPicPr>
            <a:picLocks noChangeAspect="1" noChangeArrowheads="1"/>
          </p:cNvPicPr>
          <p:nvPr/>
        </p:nvPicPr>
        <p:blipFill>
          <a:blip r:embed="rId2"/>
          <a:srcRect/>
          <a:stretch>
            <a:fillRect/>
          </a:stretch>
        </p:blipFill>
        <p:spPr bwMode="auto">
          <a:xfrm>
            <a:off x="357158" y="1333500"/>
            <a:ext cx="8358246" cy="473870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85720" y="357166"/>
            <a:ext cx="8643998" cy="584775"/>
          </a:xfrm>
          <a:prstGeom prst="rect">
            <a:avLst/>
          </a:prstGeom>
          <a:noFill/>
        </p:spPr>
        <p:txBody>
          <a:bodyPr wrap="square" rtlCol="0">
            <a:spAutoFit/>
          </a:bodyPr>
          <a:lstStyle/>
          <a:p>
            <a:pPr algn="ctr"/>
            <a:r>
              <a:rPr lang="zh-CN" altLang="en-US" sz="3200" dirty="0" smtClean="0">
                <a:solidFill>
                  <a:srgbClr val="FF0000"/>
                </a:solidFill>
                <a:latin typeface="隶书" pitchFamily="49" charset="-122"/>
                <a:ea typeface="隶书" pitchFamily="49" charset="-122"/>
              </a:rPr>
              <a:t>总务处党支部</a:t>
            </a:r>
            <a:r>
              <a:rPr lang="en-US" altLang="zh-CN" sz="3200" dirty="0" smtClean="0">
                <a:solidFill>
                  <a:srgbClr val="FF0000"/>
                </a:solidFill>
                <a:latin typeface="隶书" pitchFamily="49" charset="-122"/>
                <a:ea typeface="隶书" pitchFamily="49" charset="-122"/>
              </a:rPr>
              <a:t>2018</a:t>
            </a:r>
            <a:r>
              <a:rPr lang="zh-CN" altLang="en-US" sz="3200" dirty="0" smtClean="0">
                <a:solidFill>
                  <a:srgbClr val="FF0000"/>
                </a:solidFill>
                <a:latin typeface="隶书" pitchFamily="49" charset="-122"/>
                <a:ea typeface="隶书" pitchFamily="49" charset="-122"/>
              </a:rPr>
              <a:t>年秋冬学期工作计划</a:t>
            </a:r>
          </a:p>
        </p:txBody>
      </p:sp>
      <p:pic>
        <p:nvPicPr>
          <p:cNvPr id="7170" name="Picture 2"/>
          <p:cNvPicPr>
            <a:picLocks noChangeAspect="1" noChangeArrowheads="1"/>
          </p:cNvPicPr>
          <p:nvPr/>
        </p:nvPicPr>
        <p:blipFill>
          <a:blip r:embed="rId2"/>
          <a:srcRect/>
          <a:stretch>
            <a:fillRect/>
          </a:stretch>
        </p:blipFill>
        <p:spPr bwMode="auto">
          <a:xfrm>
            <a:off x="285720" y="1214422"/>
            <a:ext cx="8715436" cy="235745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C:\Users\Admin\AppData\Roaming\Tencent\Users\249198916\TIM\WinTemp\RichOle\JN3YR2R440URDVS01E`F__T.pn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85720" y="357166"/>
            <a:ext cx="8643998" cy="584775"/>
          </a:xfrm>
          <a:prstGeom prst="rect">
            <a:avLst/>
          </a:prstGeom>
          <a:noFill/>
        </p:spPr>
        <p:txBody>
          <a:bodyPr wrap="square" rtlCol="0">
            <a:spAutoFit/>
          </a:bodyPr>
          <a:lstStyle/>
          <a:p>
            <a:pPr algn="ctr"/>
            <a:r>
              <a:rPr lang="zh-CN" altLang="en-US" sz="3200" dirty="0" smtClean="0">
                <a:solidFill>
                  <a:srgbClr val="FF0000"/>
                </a:solidFill>
                <a:latin typeface="隶书" pitchFamily="49" charset="-122"/>
                <a:ea typeface="隶书" pitchFamily="49" charset="-122"/>
              </a:rPr>
              <a:t>总务处党支部</a:t>
            </a:r>
            <a:r>
              <a:rPr lang="en-US" altLang="zh-CN" sz="3200" dirty="0" smtClean="0">
                <a:solidFill>
                  <a:srgbClr val="FF0000"/>
                </a:solidFill>
                <a:latin typeface="隶书" pitchFamily="49" charset="-122"/>
                <a:ea typeface="隶书" pitchFamily="49" charset="-122"/>
              </a:rPr>
              <a:t>2018</a:t>
            </a:r>
            <a:r>
              <a:rPr lang="zh-CN" altLang="en-US" sz="3200" dirty="0" smtClean="0">
                <a:solidFill>
                  <a:srgbClr val="FF0000"/>
                </a:solidFill>
                <a:latin typeface="隶书" pitchFamily="49" charset="-122"/>
                <a:ea typeface="隶书" pitchFamily="49" charset="-122"/>
              </a:rPr>
              <a:t>年秋冬学期工作计划</a:t>
            </a:r>
          </a:p>
        </p:txBody>
      </p:sp>
      <p:pic>
        <p:nvPicPr>
          <p:cNvPr id="4" name="Picture 1"/>
          <p:cNvPicPr>
            <a:picLocks noChangeAspect="1" noChangeArrowheads="1"/>
          </p:cNvPicPr>
          <p:nvPr/>
        </p:nvPicPr>
        <p:blipFill>
          <a:blip r:embed="rId2"/>
          <a:srcRect/>
          <a:stretch>
            <a:fillRect/>
          </a:stretch>
        </p:blipFill>
        <p:spPr bwMode="auto">
          <a:xfrm>
            <a:off x="285720" y="1142984"/>
            <a:ext cx="8501122" cy="309131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85720" y="357166"/>
            <a:ext cx="8643998" cy="584775"/>
          </a:xfrm>
          <a:prstGeom prst="rect">
            <a:avLst/>
          </a:prstGeom>
          <a:noFill/>
        </p:spPr>
        <p:txBody>
          <a:bodyPr wrap="square" rtlCol="0">
            <a:spAutoFit/>
          </a:bodyPr>
          <a:lstStyle/>
          <a:p>
            <a:pPr algn="ctr"/>
            <a:r>
              <a:rPr lang="zh-CN" altLang="en-US" sz="3200" dirty="0" smtClean="0">
                <a:solidFill>
                  <a:srgbClr val="FF0000"/>
                </a:solidFill>
                <a:latin typeface="隶书" pitchFamily="49" charset="-122"/>
                <a:ea typeface="隶书" pitchFamily="49" charset="-122"/>
              </a:rPr>
              <a:t>总务处党支部</a:t>
            </a:r>
            <a:r>
              <a:rPr lang="en-US" altLang="zh-CN" sz="3200" dirty="0" smtClean="0">
                <a:solidFill>
                  <a:srgbClr val="FF0000"/>
                </a:solidFill>
                <a:latin typeface="隶书" pitchFamily="49" charset="-122"/>
                <a:ea typeface="隶书" pitchFamily="49" charset="-122"/>
              </a:rPr>
              <a:t>2018</a:t>
            </a:r>
            <a:r>
              <a:rPr lang="zh-CN" altLang="en-US" sz="3200" dirty="0" smtClean="0">
                <a:solidFill>
                  <a:srgbClr val="FF0000"/>
                </a:solidFill>
                <a:latin typeface="隶书" pitchFamily="49" charset="-122"/>
                <a:ea typeface="隶书" pitchFamily="49" charset="-122"/>
              </a:rPr>
              <a:t>年秋冬学期具体工作安排</a:t>
            </a:r>
          </a:p>
        </p:txBody>
      </p:sp>
      <p:pic>
        <p:nvPicPr>
          <p:cNvPr id="9218" name="Picture 2" descr="C:\Users\Admin\AppData\Roaming\Tencent\Users\249198916\TIM\WinTemp\RichOle\IP~SWLD`ZX_]%F@C%@S1NEM.png"/>
          <p:cNvPicPr>
            <a:picLocks noChangeAspect="1" noChangeArrowheads="1"/>
          </p:cNvPicPr>
          <p:nvPr/>
        </p:nvPicPr>
        <p:blipFill>
          <a:blip r:embed="rId2"/>
          <a:srcRect/>
          <a:stretch>
            <a:fillRect/>
          </a:stretch>
        </p:blipFill>
        <p:spPr bwMode="auto">
          <a:xfrm>
            <a:off x="357158" y="1000108"/>
            <a:ext cx="8339293" cy="5572164"/>
          </a:xfrm>
          <a:prstGeom prst="rect">
            <a:avLst/>
          </a:prstGeom>
          <a:noFill/>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85720" y="357166"/>
            <a:ext cx="8643998" cy="584775"/>
          </a:xfrm>
          <a:prstGeom prst="rect">
            <a:avLst/>
          </a:prstGeom>
          <a:noFill/>
        </p:spPr>
        <p:txBody>
          <a:bodyPr wrap="square" rtlCol="0">
            <a:spAutoFit/>
          </a:bodyPr>
          <a:lstStyle/>
          <a:p>
            <a:pPr algn="ctr"/>
            <a:r>
              <a:rPr lang="zh-CN" altLang="en-US" sz="3200" dirty="0" smtClean="0">
                <a:solidFill>
                  <a:srgbClr val="FF0000"/>
                </a:solidFill>
                <a:latin typeface="隶书" pitchFamily="49" charset="-122"/>
                <a:ea typeface="隶书" pitchFamily="49" charset="-122"/>
              </a:rPr>
              <a:t>总务处党支部</a:t>
            </a:r>
            <a:r>
              <a:rPr lang="en-US" altLang="zh-CN" sz="3200" dirty="0" smtClean="0">
                <a:solidFill>
                  <a:srgbClr val="FF0000"/>
                </a:solidFill>
                <a:latin typeface="隶书" pitchFamily="49" charset="-122"/>
                <a:ea typeface="隶书" pitchFamily="49" charset="-122"/>
              </a:rPr>
              <a:t>2018</a:t>
            </a:r>
            <a:r>
              <a:rPr lang="zh-CN" altLang="en-US" sz="3200" dirty="0" smtClean="0">
                <a:solidFill>
                  <a:srgbClr val="FF0000"/>
                </a:solidFill>
                <a:latin typeface="隶书" pitchFamily="49" charset="-122"/>
                <a:ea typeface="隶书" pitchFamily="49" charset="-122"/>
              </a:rPr>
              <a:t>年秋冬学期具体工作安排</a:t>
            </a:r>
          </a:p>
        </p:txBody>
      </p:sp>
      <p:pic>
        <p:nvPicPr>
          <p:cNvPr id="8195" name="Picture 3" descr="C:\Users\Admin\AppData\Roaming\Tencent\Users\249198916\TIM\WinTemp\RichOle\_RWS09}UWC$NV)MT4PKC0)V.png"/>
          <p:cNvPicPr>
            <a:picLocks noChangeAspect="1" noChangeArrowheads="1"/>
          </p:cNvPicPr>
          <p:nvPr/>
        </p:nvPicPr>
        <p:blipFill>
          <a:blip r:embed="rId2"/>
          <a:srcRect/>
          <a:stretch>
            <a:fillRect/>
          </a:stretch>
        </p:blipFill>
        <p:spPr bwMode="auto">
          <a:xfrm>
            <a:off x="285720" y="1000108"/>
            <a:ext cx="8531292" cy="5214974"/>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7" name="Picture 5" descr="C:\Users\Admin\Desktop\ppt图片\MAIN201809101624265521822134708.jpg"/>
          <p:cNvPicPr>
            <a:picLocks noChangeArrowheads="1"/>
          </p:cNvPicPr>
          <p:nvPr/>
        </p:nvPicPr>
        <p:blipFill>
          <a:blip r:embed="rId2"/>
          <a:srcRect/>
          <a:stretch>
            <a:fillRect/>
          </a:stretch>
        </p:blipFill>
        <p:spPr bwMode="auto">
          <a:xfrm>
            <a:off x="1142976" y="1500174"/>
            <a:ext cx="3571900" cy="5357826"/>
          </a:xfrm>
          <a:prstGeom prst="rect">
            <a:avLst/>
          </a:prstGeom>
          <a:noFill/>
        </p:spPr>
      </p:pic>
      <p:pic>
        <p:nvPicPr>
          <p:cNvPr id="18438" name="Picture 6" descr="C:\Users\Admin\Desktop\ppt图片\MAIN201809101624267148257782449.jpg"/>
          <p:cNvPicPr>
            <a:picLocks noChangeArrowheads="1"/>
          </p:cNvPicPr>
          <p:nvPr/>
        </p:nvPicPr>
        <p:blipFill>
          <a:blip r:embed="rId3"/>
          <a:srcRect/>
          <a:stretch>
            <a:fillRect/>
          </a:stretch>
        </p:blipFill>
        <p:spPr bwMode="auto">
          <a:xfrm>
            <a:off x="5000628" y="1500174"/>
            <a:ext cx="3429024" cy="5357826"/>
          </a:xfrm>
          <a:prstGeom prst="rect">
            <a:avLst/>
          </a:prstGeom>
          <a:noFill/>
        </p:spPr>
      </p:pic>
      <p:sp>
        <p:nvSpPr>
          <p:cNvPr id="4" name="TextBox 3"/>
          <p:cNvSpPr txBox="1"/>
          <p:nvPr/>
        </p:nvSpPr>
        <p:spPr>
          <a:xfrm>
            <a:off x="0" y="285728"/>
            <a:ext cx="9144000" cy="1200329"/>
          </a:xfrm>
          <a:prstGeom prst="rect">
            <a:avLst/>
          </a:prstGeom>
          <a:noFill/>
        </p:spPr>
        <p:txBody>
          <a:bodyPr wrap="square" rtlCol="0">
            <a:spAutoFit/>
          </a:bodyPr>
          <a:lstStyle/>
          <a:p>
            <a:pPr>
              <a:buSzPct val="80000"/>
            </a:pPr>
            <a:r>
              <a:rPr lang="en-US" sz="2400" b="1" dirty="0" smtClean="0">
                <a:solidFill>
                  <a:srgbClr val="FF0000"/>
                </a:solidFill>
                <a:latin typeface="隶书" pitchFamily="49" charset="-122"/>
                <a:ea typeface="隶书" pitchFamily="49" charset="-122"/>
              </a:rPr>
              <a:t>    </a:t>
            </a:r>
            <a:r>
              <a:rPr lang="en-US" sz="2400" dirty="0" smtClean="0">
                <a:latin typeface="华文新魏" pitchFamily="2" charset="-122"/>
                <a:ea typeface="华文新魏" pitchFamily="2" charset="-122"/>
              </a:rPr>
              <a:t>2018</a:t>
            </a:r>
            <a:r>
              <a:rPr lang="zh-CN" altLang="en-US" sz="2400" dirty="0" smtClean="0">
                <a:latin typeface="华文新魏" pitchFamily="2" charset="-122"/>
                <a:ea typeface="华文新魏" pitchFamily="2" charset="-122"/>
              </a:rPr>
              <a:t>年</a:t>
            </a:r>
            <a:r>
              <a:rPr lang="en-US" sz="2400" dirty="0" smtClean="0">
                <a:latin typeface="华文新魏" pitchFamily="2" charset="-122"/>
                <a:ea typeface="华文新魏" pitchFamily="2" charset="-122"/>
              </a:rPr>
              <a:t>8</a:t>
            </a:r>
            <a:r>
              <a:rPr lang="zh-CN" altLang="en-US" sz="2400" dirty="0" smtClean="0">
                <a:latin typeface="华文新魏" pitchFamily="2" charset="-122"/>
                <a:ea typeface="华文新魏" pitchFamily="2" charset="-122"/>
              </a:rPr>
              <a:t>月</a:t>
            </a:r>
            <a:r>
              <a:rPr lang="en-US" sz="2400" dirty="0" smtClean="0">
                <a:latin typeface="华文新魏" pitchFamily="2" charset="-122"/>
                <a:ea typeface="华文新魏" pitchFamily="2" charset="-122"/>
              </a:rPr>
              <a:t>21</a:t>
            </a:r>
            <a:r>
              <a:rPr lang="zh-CN" altLang="en-US" sz="2400" dirty="0" smtClean="0">
                <a:latin typeface="华文新魏" pitchFamily="2" charset="-122"/>
                <a:ea typeface="华文新魏" pitchFamily="2" charset="-122"/>
              </a:rPr>
              <a:t>日至</a:t>
            </a:r>
            <a:r>
              <a:rPr lang="en-US" sz="2400" dirty="0" smtClean="0">
                <a:latin typeface="华文新魏" pitchFamily="2" charset="-122"/>
                <a:ea typeface="华文新魏" pitchFamily="2" charset="-122"/>
              </a:rPr>
              <a:t>22</a:t>
            </a:r>
            <a:r>
              <a:rPr lang="zh-CN" altLang="en-US" sz="2400" dirty="0" smtClean="0">
                <a:latin typeface="华文新魏" pitchFamily="2" charset="-122"/>
                <a:ea typeface="华文新魏" pitchFamily="2" charset="-122"/>
              </a:rPr>
              <a:t>日，全国宣传思想工作会议在北京召开。中共中央总书记、国家主席、中央军委主席习近平出席会议并发表重要讲话。他强调，完成新形势下宣传思想工作的使命任务，必须：</a:t>
            </a:r>
            <a:endParaRPr lang="zh-CN" altLang="en-US" sz="2400" dirty="0">
              <a:latin typeface="华文新魏" pitchFamily="2" charset="-122"/>
              <a:ea typeface="华文新魏" pitchFamily="2" charset="-122"/>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C:\Users\Admin\Desktop\ppt图片\MAIN201809101624269645094987644.jpg"/>
          <p:cNvPicPr>
            <a:picLocks noChangeAspect="1" noChangeArrowheads="1"/>
          </p:cNvPicPr>
          <p:nvPr/>
        </p:nvPicPr>
        <p:blipFill>
          <a:blip r:embed="rId2"/>
          <a:srcRect/>
          <a:stretch>
            <a:fillRect/>
          </a:stretch>
        </p:blipFill>
        <p:spPr bwMode="auto">
          <a:xfrm>
            <a:off x="4643438" y="0"/>
            <a:ext cx="4500562" cy="6840000"/>
          </a:xfrm>
          <a:prstGeom prst="rect">
            <a:avLst/>
          </a:prstGeom>
          <a:noFill/>
        </p:spPr>
      </p:pic>
      <p:pic>
        <p:nvPicPr>
          <p:cNvPr id="20483" name="Picture 3" descr="C:\Users\Admin\Desktop\ppt图片\MAIN201809101624268458542865798.jpg"/>
          <p:cNvPicPr>
            <a:picLocks noChangeAspect="1" noChangeArrowheads="1"/>
          </p:cNvPicPr>
          <p:nvPr/>
        </p:nvPicPr>
        <p:blipFill>
          <a:blip r:embed="rId3"/>
          <a:srcRect/>
          <a:stretch>
            <a:fillRect/>
          </a:stretch>
        </p:blipFill>
        <p:spPr bwMode="auto">
          <a:xfrm>
            <a:off x="0" y="0"/>
            <a:ext cx="4500530" cy="6840000"/>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srcRect/>
          <a:stretch>
            <a:fillRect/>
          </a:stretch>
        </p:blipFill>
        <p:spPr bwMode="auto">
          <a:xfrm>
            <a:off x="357188" y="1319213"/>
            <a:ext cx="8429625" cy="4219575"/>
          </a:xfrm>
          <a:prstGeom prst="rect">
            <a:avLst/>
          </a:prstGeom>
          <a:noFill/>
          <a:ln w="9525">
            <a:noFill/>
            <a:miter lim="800000"/>
            <a:headEnd/>
            <a:tailEnd/>
          </a:ln>
          <a:effectLst/>
        </p:spPr>
      </p:pic>
      <p:pic>
        <p:nvPicPr>
          <p:cNvPr id="4099" name="Picture 3"/>
          <p:cNvPicPr>
            <a:picLocks noChangeAspect="1" noChangeArrowheads="1"/>
          </p:cNvPicPr>
          <p:nvPr/>
        </p:nvPicPr>
        <p:blipFill>
          <a:blip r:embed="rId3"/>
          <a:srcRect/>
          <a:stretch>
            <a:fillRect/>
          </a:stretch>
        </p:blipFill>
        <p:spPr bwMode="auto">
          <a:xfrm>
            <a:off x="-48702" y="0"/>
            <a:ext cx="9192702" cy="6858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srcRect/>
          <a:stretch>
            <a:fillRect/>
          </a:stretch>
        </p:blipFill>
        <p:spPr bwMode="auto">
          <a:xfrm>
            <a:off x="0" y="0"/>
            <a:ext cx="9144000" cy="6857999"/>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srcRect/>
          <a:stretch>
            <a:fillRect/>
          </a:stretch>
        </p:blipFill>
        <p:spPr bwMode="auto">
          <a:xfrm>
            <a:off x="0" y="0"/>
            <a:ext cx="9144000" cy="6857999"/>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1005</TotalTime>
  <Words>752</Words>
  <Application>Microsoft Office PowerPoint</Application>
  <PresentationFormat>全屏显示(4:3)</PresentationFormat>
  <Paragraphs>36</Paragraphs>
  <Slides>37</Slides>
  <Notes>0</Notes>
  <HiddenSlides>0</HiddenSlides>
  <MMClips>0</MMClips>
  <ScaleCrop>false</ScaleCrop>
  <HeadingPairs>
    <vt:vector size="4" baseType="variant">
      <vt:variant>
        <vt:lpstr>主题</vt:lpstr>
      </vt:variant>
      <vt:variant>
        <vt:i4>1</vt:i4>
      </vt:variant>
      <vt:variant>
        <vt:lpstr>幻灯片标题</vt:lpstr>
      </vt:variant>
      <vt:variant>
        <vt:i4>37</vt:i4>
      </vt:variant>
    </vt:vector>
  </HeadingPairs>
  <TitlesOfParts>
    <vt:vector size="38" baseType="lpstr">
      <vt:lpstr>Office 主题</vt:lpstr>
      <vt:lpstr>总务处党员大会</vt:lpstr>
      <vt:lpstr>会议内容</vt:lpstr>
      <vt:lpstr>幻灯片 3</vt:lpstr>
      <vt:lpstr>幻灯片 4</vt:lpstr>
      <vt:lpstr>幻灯片 5</vt:lpstr>
      <vt:lpstr>幻灯片 6</vt:lpstr>
      <vt:lpstr>幻灯片 7</vt:lpstr>
      <vt:lpstr>幻灯片 8</vt:lpstr>
      <vt:lpstr>幻灯片 9</vt:lpstr>
      <vt:lpstr>幻灯片 10</vt:lpstr>
      <vt:lpstr>幻灯片 11</vt:lpstr>
      <vt:lpstr>幻灯片 12</vt:lpstr>
      <vt:lpstr>幻灯片 13</vt:lpstr>
      <vt:lpstr>幻灯片 14</vt:lpstr>
      <vt:lpstr>幻灯片 15</vt:lpstr>
      <vt:lpstr>幻灯片 16</vt:lpstr>
      <vt:lpstr>习近平在全国教育大会上强调 ：         坚持中国特色社会主义教育发展道路 培养德智体美劳全面发展的社会主义建设者和接班人</vt:lpstr>
      <vt:lpstr>幻灯片 18</vt:lpstr>
      <vt:lpstr>幻灯片 19</vt:lpstr>
      <vt:lpstr>幻灯片 20</vt:lpstr>
      <vt:lpstr>幻灯片 21</vt:lpstr>
      <vt:lpstr>幻灯片 22</vt:lpstr>
      <vt:lpstr>中共浙江大学委员会关于认真学习贯彻全国教育大会精神的通知</vt:lpstr>
      <vt:lpstr>一、提高思想认识，深刻领会 全国教育大会精神的重大意义</vt:lpstr>
      <vt:lpstr>二、突出工作重点，肩负起 新时代高水平大学的历史使命</vt:lpstr>
      <vt:lpstr>三、加强宣传组织，将学习贯彻 全国教育大会精神的工作落到实处</vt:lpstr>
      <vt:lpstr>幻灯片 27</vt:lpstr>
      <vt:lpstr>幻灯片 28</vt:lpstr>
      <vt:lpstr>幻灯片 29</vt:lpstr>
      <vt:lpstr>幻灯片 30</vt:lpstr>
      <vt:lpstr>幻灯片 31</vt:lpstr>
      <vt:lpstr>幻灯片 32</vt:lpstr>
      <vt:lpstr>幻灯片 33</vt:lpstr>
      <vt:lpstr>幻灯片 34</vt:lpstr>
      <vt:lpstr>幻灯片 35</vt:lpstr>
      <vt:lpstr>幻灯片 36</vt:lpstr>
      <vt:lpstr>幻灯片 37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总务处党员大会</dc:title>
  <dc:creator>赵莹</dc:creator>
  <cp:lastModifiedBy>赵莹</cp:lastModifiedBy>
  <cp:revision>113</cp:revision>
  <dcterms:created xsi:type="dcterms:W3CDTF">2018-09-29T01:30:35Z</dcterms:created>
  <dcterms:modified xsi:type="dcterms:W3CDTF">2018-10-09T07:20:38Z</dcterms:modified>
</cp:coreProperties>
</file>